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0"/>
  </p:notesMasterIdLst>
  <p:sldIdLst>
    <p:sldId id="960" r:id="rId2"/>
    <p:sldId id="5738" r:id="rId3"/>
    <p:sldId id="5739" r:id="rId4"/>
    <p:sldId id="5743" r:id="rId5"/>
    <p:sldId id="5745" r:id="rId6"/>
    <p:sldId id="5746" r:id="rId7"/>
    <p:sldId id="326" r:id="rId8"/>
    <p:sldId id="574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AD34"/>
    <a:srgbClr val="766A62"/>
    <a:srgbClr val="427730"/>
    <a:srgbClr val="69BE28"/>
    <a:srgbClr val="FFD000"/>
    <a:srgbClr val="52C2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249" autoAdjust="0"/>
  </p:normalViewPr>
  <p:slideViewPr>
    <p:cSldViewPr snapToGrid="0">
      <p:cViewPr varScale="1">
        <p:scale>
          <a:sx n="109" d="100"/>
          <a:sy n="109" d="100"/>
        </p:scale>
        <p:origin x="1704" y="96"/>
      </p:cViewPr>
      <p:guideLst/>
    </p:cSldViewPr>
  </p:slideViewPr>
  <p:notesTextViewPr>
    <p:cViewPr>
      <p:scale>
        <a:sx n="1" d="1"/>
        <a:sy n="1" d="1"/>
      </p:scale>
      <p:origin x="0" y="0"/>
    </p:cViewPr>
  </p:notesTextViewPr>
  <p:sorterViewPr>
    <p:cViewPr>
      <p:scale>
        <a:sx n="100" d="100"/>
        <a:sy n="100" d="100"/>
      </p:scale>
      <p:origin x="0" y="-5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6F3C3-CC53-407D-B23A-1D7B738B8305}" type="datetimeFigureOut">
              <a:rPr lang="en-US" smtClean="0"/>
              <a:t>12/16/2021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A3514-A8BC-4B9B-988C-4BBD75AB7984}" type="slidenum">
              <a:rPr lang="en-US" smtClean="0"/>
              <a:t>‹#›</a:t>
            </a:fld>
            <a:endParaRPr lang="en-US" dirty="0"/>
          </a:p>
        </p:txBody>
      </p:sp>
    </p:spTree>
    <p:extLst>
      <p:ext uri="{BB962C8B-B14F-4D97-AF65-F5344CB8AC3E}">
        <p14:creationId xmlns:p14="http://schemas.microsoft.com/office/powerpoint/2010/main" val="3386552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29B90C-526E-4271-B476-D2C16E97BCCA}" type="slidenum">
              <a:rPr kumimoji="0" lang="en-US" sz="1200" b="0" i="0" u="none" strike="noStrike" kern="1200" cap="none" spc="0" normalizeH="0" baseline="0" noProof="0" smtClean="0">
                <a:ln>
                  <a:noFill/>
                </a:ln>
                <a:solidFill>
                  <a:srgbClr val="000000"/>
                </a:solidFill>
                <a:effectLst/>
                <a:uLnTx/>
                <a:uFillTx/>
                <a:latin typeface="Calibri"/>
                <a:cs typeface="Arial"/>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Calibri"/>
              <a:cs typeface="Arial"/>
            </a:endParaRPr>
          </a:p>
        </p:txBody>
      </p:sp>
    </p:spTree>
    <p:extLst>
      <p:ext uri="{BB962C8B-B14F-4D97-AF65-F5344CB8AC3E}">
        <p14:creationId xmlns:p14="http://schemas.microsoft.com/office/powerpoint/2010/main" val="40574330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5117" y="3145536"/>
            <a:ext cx="4529271" cy="1145137"/>
          </a:xfrm>
        </p:spPr>
        <p:txBody>
          <a:bodyPr anchor="b">
            <a:noAutofit/>
          </a:bodyPr>
          <a:lstStyle>
            <a:lvl1pPr algn="l">
              <a:defRPr sz="2800"/>
            </a:lvl1pPr>
          </a:lstStyle>
          <a:p>
            <a:r>
              <a:rPr lang="en-US" dirty="0"/>
              <a:t>Click to edit Master title style</a:t>
            </a:r>
          </a:p>
        </p:txBody>
      </p:sp>
      <p:sp>
        <p:nvSpPr>
          <p:cNvPr id="3" name="Subtitle 2"/>
          <p:cNvSpPr>
            <a:spLocks noGrp="1"/>
          </p:cNvSpPr>
          <p:nvPr>
            <p:ph type="subTitle" idx="1"/>
          </p:nvPr>
        </p:nvSpPr>
        <p:spPr>
          <a:xfrm>
            <a:off x="675117" y="4434840"/>
            <a:ext cx="4529272" cy="1529697"/>
          </a:xfrm>
        </p:spPr>
        <p:txBody>
          <a:bodyPr anchor="t"/>
          <a:lstStyle>
            <a:lvl1pPr marL="0" indent="0" algn="l">
              <a:spcBef>
                <a:spcPts val="300"/>
              </a:spcBef>
              <a:buNone/>
              <a:defRPr sz="1600">
                <a:solidFill>
                  <a:srgbClr val="42773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8" name="Picture 7">
            <a:extLst>
              <a:ext uri="{FF2B5EF4-FFF2-40B4-BE49-F238E27FC236}">
                <a16:creationId xmlns:a16="http://schemas.microsoft.com/office/drawing/2014/main" id="{3BC1EC6B-0577-479E-902A-CD71FE36C44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7669" y="714662"/>
            <a:ext cx="2318628" cy="665564"/>
          </a:xfrm>
          <a:prstGeom prst="rect">
            <a:avLst/>
          </a:prstGeom>
        </p:spPr>
      </p:pic>
      <p:pic>
        <p:nvPicPr>
          <p:cNvPr id="10" name="Graphic 9">
            <a:extLst>
              <a:ext uri="{FF2B5EF4-FFF2-40B4-BE49-F238E27FC236}">
                <a16:creationId xmlns:a16="http://schemas.microsoft.com/office/drawing/2014/main" id="{8790803C-BD01-4009-8460-6B7BDF5A6E1A}"/>
              </a:ext>
            </a:extLst>
          </p:cNvPr>
          <p:cNvPicPr>
            <a:picLocks noChangeAspect="1"/>
          </p:cNvPicPr>
          <p:nvPr userDrawn="1"/>
        </p:nvPicPr>
        <p:blipFill rotWithShape="1">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r="45624" b="13843"/>
          <a:stretch/>
        </p:blipFill>
        <p:spPr>
          <a:xfrm>
            <a:off x="6313723" y="1803127"/>
            <a:ext cx="2830278" cy="5054873"/>
          </a:xfrm>
          <a:prstGeom prst="rect">
            <a:avLst/>
          </a:prstGeom>
        </p:spPr>
      </p:pic>
    </p:spTree>
    <p:extLst>
      <p:ext uri="{BB962C8B-B14F-4D97-AF65-F5344CB8AC3E}">
        <p14:creationId xmlns:p14="http://schemas.microsoft.com/office/powerpoint/2010/main" val="81174682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sclosure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264350" y="1247686"/>
            <a:ext cx="4366367" cy="5084748"/>
          </a:xfrm>
        </p:spPr>
        <p:txBody>
          <a:bodyPr anchor="b"/>
          <a:lstStyle>
            <a:lvl1pPr marL="0" indent="0">
              <a:buNone/>
              <a:defRPr sz="1000">
                <a:solidFill>
                  <a:srgbClr val="766A62"/>
                </a:solidFill>
              </a:defRPr>
            </a:lvl1pPr>
            <a:lvl2pPr>
              <a:defRPr sz="10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
        <p:nvSpPr>
          <p:cNvPr id="8" name="Title 7">
            <a:extLst>
              <a:ext uri="{FF2B5EF4-FFF2-40B4-BE49-F238E27FC236}">
                <a16:creationId xmlns:a16="http://schemas.microsoft.com/office/drawing/2014/main" id="{7D4BF999-B839-471D-9598-22964792D70E}"/>
              </a:ext>
            </a:extLst>
          </p:cNvPr>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72960420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Section Divi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5117" y="3511296"/>
            <a:ext cx="4512179" cy="1107193"/>
          </a:xfrm>
        </p:spPr>
        <p:txBody>
          <a:bodyPr anchor="t">
            <a:noAutofit/>
          </a:bodyPr>
          <a:lstStyle>
            <a:lvl1pPr algn="l">
              <a:defRPr sz="2800"/>
            </a:lvl1pPr>
          </a:lstStyle>
          <a:p>
            <a:r>
              <a:rPr lang="en-US" dirty="0"/>
              <a:t>Click to edit Master title style</a:t>
            </a:r>
          </a:p>
        </p:txBody>
      </p:sp>
      <p:pic>
        <p:nvPicPr>
          <p:cNvPr id="10" name="Graphic 9">
            <a:extLst>
              <a:ext uri="{FF2B5EF4-FFF2-40B4-BE49-F238E27FC236}">
                <a16:creationId xmlns:a16="http://schemas.microsoft.com/office/drawing/2014/main" id="{DF55C576-0208-4058-80ED-6A74F785C023}"/>
              </a:ext>
            </a:extLst>
          </p:cNvPr>
          <p:cNvPicPr>
            <a:picLocks noChangeAspect="1"/>
          </p:cNvPicPr>
          <p:nvPr userDrawn="1"/>
        </p:nvPicPr>
        <p:blipFill rotWithShape="1">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r="45624" b="13843"/>
          <a:stretch/>
        </p:blipFill>
        <p:spPr>
          <a:xfrm>
            <a:off x="6313723" y="1803127"/>
            <a:ext cx="2830278" cy="5054873"/>
          </a:xfrm>
          <a:prstGeom prst="rect">
            <a:avLst/>
          </a:prstGeom>
        </p:spPr>
      </p:pic>
      <p:pic>
        <p:nvPicPr>
          <p:cNvPr id="5" name="Picture 4">
            <a:extLst>
              <a:ext uri="{FF2B5EF4-FFF2-40B4-BE49-F238E27FC236}">
                <a16:creationId xmlns:a16="http://schemas.microsoft.com/office/drawing/2014/main" id="{50EF51EC-0CCE-4B52-8C77-91F9E1DD854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77669" y="714662"/>
            <a:ext cx="2250203" cy="443650"/>
          </a:xfrm>
          <a:prstGeom prst="rect">
            <a:avLst/>
          </a:prstGeom>
        </p:spPr>
      </p:pic>
    </p:spTree>
    <p:extLst>
      <p:ext uri="{BB962C8B-B14F-4D97-AF65-F5344CB8AC3E}">
        <p14:creationId xmlns:p14="http://schemas.microsoft.com/office/powerpoint/2010/main" val="144686174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sclosure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264350" y="1247686"/>
            <a:ext cx="4366367" cy="5084748"/>
          </a:xfrm>
        </p:spPr>
        <p:txBody>
          <a:bodyPr anchor="b"/>
          <a:lstStyle>
            <a:lvl1pPr marL="0" indent="0">
              <a:buNone/>
              <a:defRPr sz="1000">
                <a:solidFill>
                  <a:srgbClr val="766A62"/>
                </a:solidFill>
              </a:defRPr>
            </a:lvl1pPr>
            <a:lvl2pPr>
              <a:defRPr sz="10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a:t>Click to edit Master text styles</a:t>
            </a:r>
          </a:p>
        </p:txBody>
      </p:sp>
      <p:sp>
        <p:nvSpPr>
          <p:cNvPr id="8" name="Title 7">
            <a:extLst>
              <a:ext uri="{FF2B5EF4-FFF2-40B4-BE49-F238E27FC236}">
                <a16:creationId xmlns:a16="http://schemas.microsoft.com/office/drawing/2014/main" id="{7D4BF999-B839-471D-9598-22964792D70E}"/>
              </a:ext>
            </a:extLst>
          </p:cNvPr>
          <p:cNvSpPr>
            <a:spLocks noGrp="1"/>
          </p:cNvSpPr>
          <p:nvPr>
            <p:ph type="title" hasCustomPrompt="1"/>
          </p:nvPr>
        </p:nvSpPr>
        <p:spPr/>
        <p:txBody>
          <a:bodyPr/>
          <a:lstStyle/>
          <a:p>
            <a:r>
              <a:rPr lang="en-US"/>
              <a:t>Click To Edit Master Title Style</a:t>
            </a:r>
          </a:p>
        </p:txBody>
      </p:sp>
      <p:sp>
        <p:nvSpPr>
          <p:cNvPr id="4" name="Text Placeholder 8">
            <a:extLst>
              <a:ext uri="{FF2B5EF4-FFF2-40B4-BE49-F238E27FC236}">
                <a16:creationId xmlns:a16="http://schemas.microsoft.com/office/drawing/2014/main" id="{1AE1F947-7502-4D69-ABB8-2ABFBB7DEAA3}"/>
              </a:ext>
            </a:extLst>
          </p:cNvPr>
          <p:cNvSpPr>
            <a:spLocks noGrp="1"/>
          </p:cNvSpPr>
          <p:nvPr>
            <p:ph type="body" sz="quarter" idx="14" hasCustomPrompt="1"/>
          </p:nvPr>
        </p:nvSpPr>
        <p:spPr>
          <a:xfrm>
            <a:off x="457199" y="6230092"/>
            <a:ext cx="8148415" cy="433564"/>
          </a:xfrm>
        </p:spPr>
        <p:txBody>
          <a:bodyPr anchor="b"/>
          <a:lstStyle>
            <a:lvl1pPr marL="0" indent="0">
              <a:spcBef>
                <a:spcPct val="0"/>
              </a:spcBef>
              <a:buNone/>
              <a:defRPr sz="800" b="0">
                <a:solidFill>
                  <a:srgbClr val="766A62"/>
                </a:solidFill>
              </a:defRPr>
            </a:lvl1pPr>
          </a:lstStyle>
          <a:p>
            <a:pPr lvl="0"/>
            <a:r>
              <a:rPr lang="en-US"/>
              <a:t>Footer</a:t>
            </a:r>
          </a:p>
        </p:txBody>
      </p:sp>
    </p:spTree>
    <p:extLst>
      <p:ext uri="{BB962C8B-B14F-4D97-AF65-F5344CB8AC3E}">
        <p14:creationId xmlns:p14="http://schemas.microsoft.com/office/powerpoint/2010/main" val="360719194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cxnSp>
        <p:nvCxnSpPr>
          <p:cNvPr id="3" name="Straight Connector 6"/>
          <p:cNvCxnSpPr>
            <a:cxnSpLocks noChangeShapeType="1"/>
          </p:cNvCxnSpPr>
          <p:nvPr userDrawn="1"/>
        </p:nvCxnSpPr>
        <p:spPr bwMode="auto">
          <a:xfrm rot="5400000">
            <a:off x="8060531" y="6538119"/>
            <a:ext cx="365125" cy="1588"/>
          </a:xfrm>
          <a:prstGeom prst="line">
            <a:avLst/>
          </a:prstGeom>
          <a:noFill/>
          <a:ln w="9525">
            <a:solidFill>
              <a:srgbClr val="595959"/>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 name="Straight Connector 4"/>
          <p:cNvCxnSpPr/>
          <p:nvPr userDrawn="1"/>
        </p:nvCxnSpPr>
        <p:spPr>
          <a:xfrm>
            <a:off x="443706" y="1009090"/>
            <a:ext cx="8256588" cy="0"/>
          </a:xfrm>
          <a:prstGeom prst="line">
            <a:avLst/>
          </a:prstGeom>
          <a:noFill/>
          <a:ln w="25400" cap="flat" cmpd="sng" algn="ctr">
            <a:solidFill>
              <a:srgbClr val="776F67"/>
            </a:solidFill>
            <a:prstDash val="solid"/>
          </a:ln>
          <a:effectLst/>
        </p:spPr>
      </p:cxnSp>
      <p:pic>
        <p:nvPicPr>
          <p:cNvPr id="8" name="Picture 7"/>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35084" y="6401872"/>
            <a:ext cx="2269446" cy="314594"/>
          </a:xfrm>
          <a:prstGeom prst="rect">
            <a:avLst/>
          </a:prstGeom>
          <a:noFill/>
          <a:ln>
            <a:noFill/>
          </a:ln>
        </p:spPr>
      </p:pic>
      <p:sp>
        <p:nvSpPr>
          <p:cNvPr id="9" name="Slide Number Placeholder 1"/>
          <p:cNvSpPr txBox="1">
            <a:spLocks/>
          </p:cNvSpPr>
          <p:nvPr userDrawn="1"/>
        </p:nvSpPr>
        <p:spPr>
          <a:xfrm>
            <a:off x="8305800" y="6416675"/>
            <a:ext cx="7112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000" b="1" kern="1200" smtClean="0">
                <a:solidFill>
                  <a:srgbClr val="776F67"/>
                </a:solidFill>
                <a:latin typeface="Arial Narrow" panose="020B0606020202030204" pitchFamily="34" charset="0"/>
                <a:ea typeface="Arial Narrow" panose="020B0606020202030204" pitchFamily="34"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41E7B10C-B88B-40D0-A986-3A2F36FAE631}" type="slidenum">
              <a:rPr lang="en-US" altLang="en-US">
                <a:latin typeface="Arial Narrow"/>
              </a:rPr>
              <a:pPr>
                <a:defRPr/>
              </a:pPr>
              <a:t>‹#›</a:t>
            </a:fld>
            <a:endParaRPr lang="en-US" altLang="en-US" dirty="0">
              <a:latin typeface="Arial Narrow"/>
            </a:endParaRPr>
          </a:p>
        </p:txBody>
      </p:sp>
      <p:sp>
        <p:nvSpPr>
          <p:cNvPr id="12" name="Text Placeholder 11"/>
          <p:cNvSpPr>
            <a:spLocks noGrp="1"/>
          </p:cNvSpPr>
          <p:nvPr>
            <p:ph type="body" sz="quarter" idx="10"/>
          </p:nvPr>
        </p:nvSpPr>
        <p:spPr>
          <a:xfrm>
            <a:off x="443706" y="1143000"/>
            <a:ext cx="8257382" cy="5105400"/>
          </a:xfrm>
        </p:spPr>
        <p:txBody>
          <a:bodyPr/>
          <a:lstStyle>
            <a:lvl1pPr>
              <a:defRPr>
                <a:solidFill>
                  <a:srgbClr val="766A62"/>
                </a:solidFill>
              </a:defRPr>
            </a:lvl1pPr>
            <a:lvl2pPr>
              <a:defRPr>
                <a:solidFill>
                  <a:srgbClr val="766A62"/>
                </a:solidFill>
              </a:defRPr>
            </a:lvl2pPr>
            <a:lvl3pPr>
              <a:defRPr>
                <a:solidFill>
                  <a:srgbClr val="766A62"/>
                </a:solidFill>
              </a:defRPr>
            </a:lvl3pPr>
            <a:lvl4pPr>
              <a:defRPr>
                <a:solidFill>
                  <a:srgbClr val="766A62"/>
                </a:solidFill>
              </a:defRPr>
            </a:lvl4pPr>
            <a:lvl5pPr>
              <a:defRPr>
                <a:solidFill>
                  <a:srgbClr val="766A62"/>
                </a:solidFill>
              </a:defRPr>
            </a:lvl5pPr>
          </a:lstStyle>
          <a:p>
            <a:pPr lvl="0"/>
            <a:r>
              <a:rPr lang="en-US" dirty="0"/>
              <a:t>Click to edit Master text styles</a:t>
            </a:r>
          </a:p>
        </p:txBody>
      </p:sp>
      <p:sp>
        <p:nvSpPr>
          <p:cNvPr id="13" name="Title 12"/>
          <p:cNvSpPr>
            <a:spLocks noGrp="1"/>
          </p:cNvSpPr>
          <p:nvPr>
            <p:ph type="title"/>
          </p:nvPr>
        </p:nvSpPr>
        <p:spPr/>
        <p:txBody>
          <a:bodyPr/>
          <a:lstStyle>
            <a:lvl1pPr>
              <a:defRPr>
                <a:solidFill>
                  <a:srgbClr val="30AD34"/>
                </a:solidFill>
              </a:defRPr>
            </a:lvl1pPr>
          </a:lstStyle>
          <a:p>
            <a:r>
              <a:rPr lang="en-US"/>
              <a:t>Click to edit Master title style</a:t>
            </a:r>
          </a:p>
        </p:txBody>
      </p:sp>
    </p:spTree>
    <p:extLst>
      <p:ext uri="{BB962C8B-B14F-4D97-AF65-F5344CB8AC3E}">
        <p14:creationId xmlns:p14="http://schemas.microsoft.com/office/powerpoint/2010/main" val="52586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Bullet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599"/>
            <a:ext cx="6507622" cy="790575"/>
          </a:xfrm>
        </p:spPr>
        <p:txBody>
          <a:bodyPr lIns="91440" anchor="ctr">
            <a:noAutofit/>
          </a:bodyPr>
          <a:lstStyle>
            <a:lvl1pPr>
              <a:defRPr sz="2200" b="0"/>
            </a:lvl1pPr>
          </a:lstStyle>
          <a:p>
            <a:r>
              <a:rPr lang="en-US" dirty="0"/>
              <a:t>Click To Edit Master Title Style</a:t>
            </a:r>
          </a:p>
        </p:txBody>
      </p:sp>
      <p:sp>
        <p:nvSpPr>
          <p:cNvPr id="3" name="Content Placeholder 2"/>
          <p:cNvSpPr>
            <a:spLocks noGrp="1"/>
          </p:cNvSpPr>
          <p:nvPr>
            <p:ph idx="1" hasCustomPrompt="1"/>
          </p:nvPr>
        </p:nvSpPr>
        <p:spPr>
          <a:xfrm>
            <a:off x="457200" y="1247686"/>
            <a:ext cx="8173518" cy="1102406"/>
          </a:xfrm>
        </p:spPr>
        <p:txBody>
          <a:bodyPr/>
          <a:lstStyle>
            <a:lvl1pPr marL="0" indent="0">
              <a:buNone/>
              <a:defRPr sz="1400">
                <a:solidFill>
                  <a:srgbClr val="766A62"/>
                </a:solidFill>
              </a:defRPr>
            </a:lvl1pPr>
            <a:lvl2pPr>
              <a:defRPr sz="10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
        <p:nvSpPr>
          <p:cNvPr id="7" name="Content Placeholder 2">
            <a:extLst>
              <a:ext uri="{FF2B5EF4-FFF2-40B4-BE49-F238E27FC236}">
                <a16:creationId xmlns:a16="http://schemas.microsoft.com/office/drawing/2014/main" id="{0D0FDDE3-DD1B-48C5-9E57-31A66332A10B}"/>
              </a:ext>
            </a:extLst>
          </p:cNvPr>
          <p:cNvSpPr>
            <a:spLocks noGrp="1"/>
          </p:cNvSpPr>
          <p:nvPr>
            <p:ph idx="13" hasCustomPrompt="1"/>
          </p:nvPr>
        </p:nvSpPr>
        <p:spPr>
          <a:xfrm>
            <a:off x="457200" y="2478280"/>
            <a:ext cx="8173518" cy="3698682"/>
          </a:xfrm>
        </p:spPr>
        <p:txBody>
          <a:bodyPr/>
          <a:lstStyle>
            <a:lvl1pPr marL="230188" indent="-230188">
              <a:buFont typeface="Arial" panose="020B0604020202020204" pitchFamily="34" charset="0"/>
              <a:buChar char="•"/>
              <a:defRPr sz="1400">
                <a:solidFill>
                  <a:srgbClr val="766A62"/>
                </a:solidFill>
              </a:defRPr>
            </a:lvl1pPr>
            <a:lvl2pPr>
              <a:defRPr sz="1200">
                <a:solidFill>
                  <a:srgbClr val="766A62"/>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59140531"/>
      </p:ext>
    </p:extLst>
  </p:cSld>
  <p:clrMapOvr>
    <a:masterClrMapping/>
  </p:clrMapOvr>
  <p:transition/>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599"/>
            <a:ext cx="6507622" cy="790575"/>
          </a:xfrm>
        </p:spPr>
        <p:txBody>
          <a:bodyPr lIns="91440" anchor="ctr">
            <a:noAutofit/>
          </a:bodyPr>
          <a:lstStyle>
            <a:lvl1pPr>
              <a:defRPr sz="2200" b="0"/>
            </a:lvl1pPr>
          </a:lstStyle>
          <a:p>
            <a:r>
              <a:rPr lang="en-US" dirty="0"/>
              <a:t>Click To Edit Master Title Style</a:t>
            </a:r>
          </a:p>
        </p:txBody>
      </p:sp>
      <p:sp>
        <p:nvSpPr>
          <p:cNvPr id="3" name="Content Placeholder 2"/>
          <p:cNvSpPr>
            <a:spLocks noGrp="1"/>
          </p:cNvSpPr>
          <p:nvPr>
            <p:ph idx="1" hasCustomPrompt="1"/>
          </p:nvPr>
        </p:nvSpPr>
        <p:spPr>
          <a:xfrm>
            <a:off x="794758" y="1777525"/>
            <a:ext cx="3136307" cy="4230167"/>
          </a:xfrm>
        </p:spPr>
        <p:txBody>
          <a:bodyPr/>
          <a:lstStyle>
            <a:lvl1pPr marL="0" indent="0">
              <a:buNone/>
              <a:defRPr sz="1400">
                <a:solidFill>
                  <a:srgbClr val="766A62"/>
                </a:solidFill>
              </a:defRPr>
            </a:lvl1pPr>
            <a:lvl2pPr>
              <a:defRPr sz="10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Tree>
    <p:extLst>
      <p:ext uri="{BB962C8B-B14F-4D97-AF65-F5344CB8AC3E}">
        <p14:creationId xmlns:p14="http://schemas.microsoft.com/office/powerpoint/2010/main" val="3843823578"/>
      </p:ext>
    </p:extLst>
  </p:cSld>
  <p:clrMapOvr>
    <a:masterClrMapping/>
  </p:clrMapOvr>
  <p:transition/>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at If">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E78CA8C9-68CC-4A6D-BF5D-1D3595EF773B}"/>
              </a:ext>
            </a:extLst>
          </p:cNvPr>
          <p:cNvPicPr>
            <a:picLocks noChangeAspect="1"/>
          </p:cNvPicPr>
          <p:nvPr userDrawn="1"/>
        </p:nvPicPr>
        <p:blipFill rotWithShape="1">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t="6823" r="59693" b="6344"/>
          <a:stretch/>
        </p:blipFill>
        <p:spPr>
          <a:xfrm flipH="1">
            <a:off x="-1" y="0"/>
            <a:ext cx="1961804" cy="6894840"/>
          </a:xfrm>
          <a:prstGeom prst="rect">
            <a:avLst/>
          </a:prstGeom>
        </p:spPr>
      </p:pic>
      <p:sp>
        <p:nvSpPr>
          <p:cNvPr id="2" name="Title 1"/>
          <p:cNvSpPr>
            <a:spLocks noGrp="1"/>
          </p:cNvSpPr>
          <p:nvPr>
            <p:ph type="title" hasCustomPrompt="1"/>
          </p:nvPr>
        </p:nvSpPr>
        <p:spPr>
          <a:xfrm>
            <a:off x="3281585" y="786213"/>
            <a:ext cx="5067657" cy="1162228"/>
          </a:xfrm>
        </p:spPr>
        <p:txBody>
          <a:bodyPr lIns="91440" anchor="ctr">
            <a:noAutofit/>
          </a:bodyPr>
          <a:lstStyle>
            <a:lvl1pPr>
              <a:defRPr sz="2200" b="0"/>
            </a:lvl1pPr>
          </a:lstStyle>
          <a:p>
            <a:r>
              <a:rPr lang="en-US" dirty="0"/>
              <a:t>Click To Edit Master Title Style</a:t>
            </a:r>
          </a:p>
        </p:txBody>
      </p:sp>
      <p:sp>
        <p:nvSpPr>
          <p:cNvPr id="3" name="Content Placeholder 2"/>
          <p:cNvSpPr>
            <a:spLocks noGrp="1"/>
          </p:cNvSpPr>
          <p:nvPr>
            <p:ph idx="1" hasCustomPrompt="1"/>
          </p:nvPr>
        </p:nvSpPr>
        <p:spPr>
          <a:xfrm>
            <a:off x="3281585" y="2119357"/>
            <a:ext cx="5067657" cy="3888335"/>
          </a:xfrm>
        </p:spPr>
        <p:txBody>
          <a:bodyPr/>
          <a:lstStyle>
            <a:lvl1pPr marL="0" indent="0">
              <a:buNone/>
              <a:defRPr sz="1400">
                <a:solidFill>
                  <a:srgbClr val="766A62"/>
                </a:solidFill>
              </a:defRPr>
            </a:lvl1pPr>
            <a:lvl2pPr>
              <a:defRPr sz="10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Tree>
    <p:extLst>
      <p:ext uri="{BB962C8B-B14F-4D97-AF65-F5344CB8AC3E}">
        <p14:creationId xmlns:p14="http://schemas.microsoft.com/office/powerpoint/2010/main" val="1190004715"/>
      </p:ext>
    </p:extLst>
  </p:cSld>
  <p:clrMapOvr>
    <a:masterClrMapping/>
  </p:clrMapOvr>
  <p:transition/>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599"/>
            <a:ext cx="6507622" cy="790575"/>
          </a:xfrm>
        </p:spPr>
        <p:txBody>
          <a:bodyPr lIns="91440" anchor="ctr">
            <a:noAutofit/>
          </a:bodyPr>
          <a:lstStyle>
            <a:lvl1pPr>
              <a:defRPr sz="2200" b="0"/>
            </a:lvl1pPr>
          </a:lstStyle>
          <a:p>
            <a:r>
              <a:rPr lang="en-US" dirty="0"/>
              <a:t>Click To Edit Master Title Style</a:t>
            </a:r>
          </a:p>
        </p:txBody>
      </p:sp>
      <p:pic>
        <p:nvPicPr>
          <p:cNvPr id="5" name="Graphic 4">
            <a:extLst>
              <a:ext uri="{FF2B5EF4-FFF2-40B4-BE49-F238E27FC236}">
                <a16:creationId xmlns:a16="http://schemas.microsoft.com/office/drawing/2014/main" id="{F401107A-9C6F-4F6C-B3F4-9B03243480F6}"/>
              </a:ext>
            </a:extLst>
          </p:cNvPr>
          <p:cNvPicPr>
            <a:picLocks noChangeAspect="1"/>
          </p:cNvPicPr>
          <p:nvPr/>
        </p:nvPicPr>
        <p:blipFill rotWithShape="1">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l="1" t="15273" r="76707" b="68246"/>
          <a:stretch/>
        </p:blipFill>
        <p:spPr>
          <a:xfrm>
            <a:off x="8254616" y="5521788"/>
            <a:ext cx="752203" cy="868291"/>
          </a:xfrm>
          <a:prstGeom prst="rect">
            <a:avLst/>
          </a:prstGeom>
        </p:spPr>
      </p:pic>
      <p:pic>
        <p:nvPicPr>
          <p:cNvPr id="6" name="Graphic 5">
            <a:extLst>
              <a:ext uri="{FF2B5EF4-FFF2-40B4-BE49-F238E27FC236}">
                <a16:creationId xmlns:a16="http://schemas.microsoft.com/office/drawing/2014/main" id="{6AC6527C-5C7D-4B06-B20A-388670A646E6}"/>
              </a:ext>
            </a:extLst>
          </p:cNvPr>
          <p:cNvPicPr>
            <a:picLocks noChangeAspect="1"/>
          </p:cNvPicPr>
          <p:nvPr/>
        </p:nvPicPr>
        <p:blipFill rotWithShape="1">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rcRect l="1" t="15273" r="76707" b="68246"/>
          <a:stretch/>
        </p:blipFill>
        <p:spPr>
          <a:xfrm>
            <a:off x="8044753" y="6175777"/>
            <a:ext cx="467777" cy="539969"/>
          </a:xfrm>
          <a:prstGeom prst="rect">
            <a:avLst/>
          </a:prstGeom>
        </p:spPr>
      </p:pic>
      <p:sp>
        <p:nvSpPr>
          <p:cNvPr id="8" name="Text Placeholder 7">
            <a:extLst>
              <a:ext uri="{FF2B5EF4-FFF2-40B4-BE49-F238E27FC236}">
                <a16:creationId xmlns:a16="http://schemas.microsoft.com/office/drawing/2014/main" id="{97A0A311-BB69-4AC7-B1A5-9E48892FBB54}"/>
              </a:ext>
            </a:extLst>
          </p:cNvPr>
          <p:cNvSpPr>
            <a:spLocks noGrp="1"/>
          </p:cNvSpPr>
          <p:nvPr>
            <p:ph type="body" sz="quarter" idx="10"/>
          </p:nvPr>
        </p:nvSpPr>
        <p:spPr>
          <a:xfrm>
            <a:off x="457200" y="1243584"/>
            <a:ext cx="8173518" cy="3649900"/>
          </a:xfrm>
        </p:spPr>
        <p:txBody>
          <a:bodyPr/>
          <a:lstStyle>
            <a:lvl1pPr>
              <a:defRPr>
                <a:solidFill>
                  <a:srgbClr val="766A62"/>
                </a:solidFill>
              </a:defRPr>
            </a:lvl1pPr>
          </a:lstStyle>
          <a:p>
            <a:pPr lvl="0"/>
            <a:r>
              <a:rPr lang="en-US"/>
              <a:t>Edit Master text styles</a:t>
            </a:r>
          </a:p>
        </p:txBody>
      </p:sp>
      <p:pic>
        <p:nvPicPr>
          <p:cNvPr id="7" name="Graphic 6">
            <a:extLst>
              <a:ext uri="{FF2B5EF4-FFF2-40B4-BE49-F238E27FC236}">
                <a16:creationId xmlns:a16="http://schemas.microsoft.com/office/drawing/2014/main" id="{CEBEF0F8-0068-4C70-AA2E-45F663442CCB}"/>
              </a:ext>
            </a:extLst>
          </p:cNvPr>
          <p:cNvPicPr>
            <a:picLocks noChangeAspect="1"/>
          </p:cNvPicPr>
          <p:nvPr userDrawn="1"/>
        </p:nvPicPr>
        <p:blipFill rotWithShape="1">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l="1" t="15273" r="76707" b="68246"/>
          <a:stretch/>
        </p:blipFill>
        <p:spPr>
          <a:xfrm>
            <a:off x="8254616" y="5521788"/>
            <a:ext cx="752203" cy="868291"/>
          </a:xfrm>
          <a:prstGeom prst="rect">
            <a:avLst/>
          </a:prstGeom>
        </p:spPr>
      </p:pic>
      <p:pic>
        <p:nvPicPr>
          <p:cNvPr id="9" name="Graphic 8">
            <a:extLst>
              <a:ext uri="{FF2B5EF4-FFF2-40B4-BE49-F238E27FC236}">
                <a16:creationId xmlns:a16="http://schemas.microsoft.com/office/drawing/2014/main" id="{84F0A1EC-30E3-4E2A-9F65-FB573730668D}"/>
              </a:ext>
            </a:extLst>
          </p:cNvPr>
          <p:cNvPicPr>
            <a:picLocks noChangeAspect="1"/>
          </p:cNvPicPr>
          <p:nvPr userDrawn="1"/>
        </p:nvPicPr>
        <p:blipFill rotWithShape="1">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rcRect l="1" t="15273" r="76707" b="68246"/>
          <a:stretch/>
        </p:blipFill>
        <p:spPr>
          <a:xfrm>
            <a:off x="8044753" y="6175777"/>
            <a:ext cx="467777" cy="539969"/>
          </a:xfrm>
          <a:prstGeom prst="rect">
            <a:avLst/>
          </a:prstGeom>
        </p:spPr>
      </p:pic>
    </p:spTree>
    <p:extLst>
      <p:ext uri="{BB962C8B-B14F-4D97-AF65-F5344CB8AC3E}">
        <p14:creationId xmlns:p14="http://schemas.microsoft.com/office/powerpoint/2010/main" val="4092677076"/>
      </p:ext>
    </p:extLst>
  </p:cSld>
  <p:clrMapOvr>
    <a:masterClrMapping/>
  </p:clrMapOvr>
  <p:transition/>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599"/>
            <a:ext cx="6507622" cy="790575"/>
          </a:xfrm>
        </p:spPr>
        <p:txBody>
          <a:bodyPr lIns="91440" anchor="ctr">
            <a:noAutofit/>
          </a:bodyPr>
          <a:lstStyle>
            <a:lvl1pPr>
              <a:defRPr sz="2200" b="0"/>
            </a:lvl1pPr>
          </a:lstStyle>
          <a:p>
            <a:r>
              <a:rPr lang="en-US" dirty="0"/>
              <a:t>Click To Edit Master Title Style</a:t>
            </a:r>
          </a:p>
        </p:txBody>
      </p:sp>
      <p:sp>
        <p:nvSpPr>
          <p:cNvPr id="3" name="Content Placeholder 2"/>
          <p:cNvSpPr>
            <a:spLocks noGrp="1"/>
          </p:cNvSpPr>
          <p:nvPr>
            <p:ph idx="1" hasCustomPrompt="1"/>
          </p:nvPr>
        </p:nvSpPr>
        <p:spPr>
          <a:xfrm>
            <a:off x="457200" y="1118651"/>
            <a:ext cx="8173518" cy="2656675"/>
          </a:xfrm>
        </p:spPr>
        <p:txBody>
          <a:bodyPr/>
          <a:lstStyle>
            <a:lvl1pPr marL="0" indent="0">
              <a:buNone/>
              <a:defRPr sz="1400">
                <a:solidFill>
                  <a:srgbClr val="766A62"/>
                </a:solidFill>
              </a:defRPr>
            </a:lvl1pPr>
            <a:lvl2pPr>
              <a:defRPr sz="10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
        <p:nvSpPr>
          <p:cNvPr id="7" name="Content Placeholder 2">
            <a:extLst>
              <a:ext uri="{FF2B5EF4-FFF2-40B4-BE49-F238E27FC236}">
                <a16:creationId xmlns:a16="http://schemas.microsoft.com/office/drawing/2014/main" id="{0D0FDDE3-DD1B-48C5-9E57-31A66332A10B}"/>
              </a:ext>
            </a:extLst>
          </p:cNvPr>
          <p:cNvSpPr>
            <a:spLocks noGrp="1"/>
          </p:cNvSpPr>
          <p:nvPr>
            <p:ph idx="13" hasCustomPrompt="1"/>
          </p:nvPr>
        </p:nvSpPr>
        <p:spPr>
          <a:xfrm>
            <a:off x="457199" y="4084890"/>
            <a:ext cx="3567869" cy="2092072"/>
          </a:xfrm>
        </p:spPr>
        <p:txBody>
          <a:bodyPr/>
          <a:lstStyle>
            <a:lvl1pPr marL="0" indent="0">
              <a:buFont typeface="Arial" panose="020B0604020202020204" pitchFamily="34" charset="0"/>
              <a:buNone/>
              <a:defRPr sz="1400">
                <a:solidFill>
                  <a:srgbClr val="427730"/>
                </a:solidFill>
              </a:defRPr>
            </a:lvl1pPr>
            <a:lvl2pPr>
              <a:defRPr sz="16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
        <p:nvSpPr>
          <p:cNvPr id="8" name="Content Placeholder 2">
            <a:extLst>
              <a:ext uri="{FF2B5EF4-FFF2-40B4-BE49-F238E27FC236}">
                <a16:creationId xmlns:a16="http://schemas.microsoft.com/office/drawing/2014/main" id="{0114E19A-3B01-421B-82C9-76CF29B89BD9}"/>
              </a:ext>
            </a:extLst>
          </p:cNvPr>
          <p:cNvSpPr>
            <a:spLocks noGrp="1"/>
          </p:cNvSpPr>
          <p:nvPr>
            <p:ph idx="14" hasCustomPrompt="1"/>
          </p:nvPr>
        </p:nvSpPr>
        <p:spPr>
          <a:xfrm>
            <a:off x="4572000" y="4084890"/>
            <a:ext cx="3217492" cy="2092072"/>
          </a:xfrm>
        </p:spPr>
        <p:txBody>
          <a:bodyPr/>
          <a:lstStyle>
            <a:lvl1pPr marL="0" indent="0">
              <a:buFont typeface="Arial" panose="020B0604020202020204" pitchFamily="34" charset="0"/>
              <a:buNone/>
              <a:defRPr sz="1400">
                <a:solidFill>
                  <a:srgbClr val="427730"/>
                </a:solidFill>
              </a:defRPr>
            </a:lvl1pPr>
            <a:lvl2pPr>
              <a:defRPr sz="16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Tree>
    <p:extLst>
      <p:ext uri="{BB962C8B-B14F-4D97-AF65-F5344CB8AC3E}">
        <p14:creationId xmlns:p14="http://schemas.microsoft.com/office/powerpoint/2010/main" val="250653610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599"/>
            <a:ext cx="6507622" cy="790575"/>
          </a:xfrm>
        </p:spPr>
        <p:txBody>
          <a:bodyPr lIns="91440" anchor="ctr">
            <a:noAutofit/>
          </a:bodyPr>
          <a:lstStyle>
            <a:lvl1pPr>
              <a:defRPr sz="2200" b="0"/>
            </a:lvl1pPr>
          </a:lstStyle>
          <a:p>
            <a:r>
              <a:rPr lang="en-US" dirty="0"/>
              <a:t>Click To Edit Master Title Style</a:t>
            </a:r>
          </a:p>
        </p:txBody>
      </p:sp>
      <p:sp>
        <p:nvSpPr>
          <p:cNvPr id="7" name="Content Placeholder 2">
            <a:extLst>
              <a:ext uri="{FF2B5EF4-FFF2-40B4-BE49-F238E27FC236}">
                <a16:creationId xmlns:a16="http://schemas.microsoft.com/office/drawing/2014/main" id="{0D0FDDE3-DD1B-48C5-9E57-31A66332A10B}"/>
              </a:ext>
            </a:extLst>
          </p:cNvPr>
          <p:cNvSpPr>
            <a:spLocks noGrp="1"/>
          </p:cNvSpPr>
          <p:nvPr>
            <p:ph idx="13" hasCustomPrompt="1"/>
          </p:nvPr>
        </p:nvSpPr>
        <p:spPr>
          <a:xfrm>
            <a:off x="457200" y="1110105"/>
            <a:ext cx="3525140" cy="5066857"/>
          </a:xfrm>
        </p:spPr>
        <p:txBody>
          <a:bodyPr/>
          <a:lstStyle>
            <a:lvl1pPr marL="0" indent="0">
              <a:buFont typeface="Arial" panose="020B0604020202020204" pitchFamily="34" charset="0"/>
              <a:buNone/>
              <a:defRPr sz="1400">
                <a:solidFill>
                  <a:srgbClr val="766A62"/>
                </a:solidFill>
              </a:defRPr>
            </a:lvl1pPr>
            <a:lvl2pPr>
              <a:defRPr sz="16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
        <p:nvSpPr>
          <p:cNvPr id="8" name="Content Placeholder 2">
            <a:extLst>
              <a:ext uri="{FF2B5EF4-FFF2-40B4-BE49-F238E27FC236}">
                <a16:creationId xmlns:a16="http://schemas.microsoft.com/office/drawing/2014/main" id="{0114E19A-3B01-421B-82C9-76CF29B89BD9}"/>
              </a:ext>
            </a:extLst>
          </p:cNvPr>
          <p:cNvSpPr>
            <a:spLocks noGrp="1"/>
          </p:cNvSpPr>
          <p:nvPr>
            <p:ph idx="14" hasCustomPrompt="1"/>
          </p:nvPr>
        </p:nvSpPr>
        <p:spPr>
          <a:xfrm>
            <a:off x="4571999" y="1110105"/>
            <a:ext cx="3525139" cy="5066856"/>
          </a:xfrm>
        </p:spPr>
        <p:txBody>
          <a:bodyPr/>
          <a:lstStyle>
            <a:lvl1pPr marL="0" indent="0">
              <a:buFont typeface="Arial" panose="020B0604020202020204" pitchFamily="34" charset="0"/>
              <a:buNone/>
              <a:defRPr sz="1400">
                <a:solidFill>
                  <a:srgbClr val="766A62"/>
                </a:solidFill>
              </a:defRPr>
            </a:lvl1pPr>
            <a:lvl2pPr>
              <a:defRPr sz="16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Tree>
    <p:extLst>
      <p:ext uri="{BB962C8B-B14F-4D97-AF65-F5344CB8AC3E}">
        <p14:creationId xmlns:p14="http://schemas.microsoft.com/office/powerpoint/2010/main" val="303507773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599"/>
            <a:ext cx="6507622" cy="790575"/>
          </a:xfrm>
        </p:spPr>
        <p:txBody>
          <a:bodyPr lIns="91440" anchor="ctr">
            <a:noAutofit/>
          </a:bodyPr>
          <a:lstStyle>
            <a:lvl1pPr>
              <a:defRPr sz="2200" b="0"/>
            </a:lvl1pPr>
          </a:lstStyle>
          <a:p>
            <a:r>
              <a:rPr lang="en-US" dirty="0"/>
              <a:t>Click To Edit Master Title Style</a:t>
            </a:r>
          </a:p>
        </p:txBody>
      </p:sp>
      <p:sp>
        <p:nvSpPr>
          <p:cNvPr id="3" name="Content Placeholder 2"/>
          <p:cNvSpPr>
            <a:spLocks noGrp="1"/>
          </p:cNvSpPr>
          <p:nvPr>
            <p:ph idx="1" hasCustomPrompt="1"/>
          </p:nvPr>
        </p:nvSpPr>
        <p:spPr>
          <a:xfrm>
            <a:off x="457200" y="1247686"/>
            <a:ext cx="8173518" cy="1102406"/>
          </a:xfrm>
        </p:spPr>
        <p:txBody>
          <a:bodyPr/>
          <a:lstStyle>
            <a:lvl1pPr marL="0" indent="0">
              <a:buNone/>
              <a:defRPr sz="1400">
                <a:solidFill>
                  <a:srgbClr val="766A62"/>
                </a:solidFill>
              </a:defRPr>
            </a:lvl1pPr>
            <a:lvl2pPr>
              <a:defRPr sz="10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Tree>
    <p:extLst>
      <p:ext uri="{BB962C8B-B14F-4D97-AF65-F5344CB8AC3E}">
        <p14:creationId xmlns:p14="http://schemas.microsoft.com/office/powerpoint/2010/main" val="27067513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war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599"/>
            <a:ext cx="6507622" cy="790575"/>
          </a:xfrm>
        </p:spPr>
        <p:txBody>
          <a:bodyPr lIns="91440" anchor="ctr">
            <a:noAutofit/>
          </a:bodyPr>
          <a:lstStyle>
            <a:lvl1pPr>
              <a:defRPr lang="en-US" sz="2200" dirty="0"/>
            </a:lvl1pPr>
          </a:lstStyle>
          <a:p>
            <a:r>
              <a:rPr lang="en-US" dirty="0"/>
              <a:t>Click To Edit Master Title Style</a:t>
            </a:r>
          </a:p>
        </p:txBody>
      </p:sp>
      <p:sp>
        <p:nvSpPr>
          <p:cNvPr id="3" name="Content Placeholder 2"/>
          <p:cNvSpPr>
            <a:spLocks noGrp="1"/>
          </p:cNvSpPr>
          <p:nvPr>
            <p:ph idx="1" hasCustomPrompt="1"/>
          </p:nvPr>
        </p:nvSpPr>
        <p:spPr>
          <a:xfrm>
            <a:off x="457200" y="3537111"/>
            <a:ext cx="3029484" cy="1342537"/>
          </a:xfrm>
        </p:spPr>
        <p:txBody>
          <a:bodyPr/>
          <a:lstStyle>
            <a:lvl1pPr marL="0" indent="0">
              <a:buNone/>
              <a:defRPr sz="1400">
                <a:solidFill>
                  <a:srgbClr val="766A62"/>
                </a:solidFill>
              </a:defRPr>
            </a:lvl1pPr>
            <a:lvl2pPr>
              <a:defRPr sz="10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p:txBody>
      </p:sp>
      <p:sp>
        <p:nvSpPr>
          <p:cNvPr id="7" name="Content Placeholder 2">
            <a:extLst>
              <a:ext uri="{FF2B5EF4-FFF2-40B4-BE49-F238E27FC236}">
                <a16:creationId xmlns:a16="http://schemas.microsoft.com/office/drawing/2014/main" id="{0D0FDDE3-DD1B-48C5-9E57-31A66332A10B}"/>
              </a:ext>
            </a:extLst>
          </p:cNvPr>
          <p:cNvSpPr>
            <a:spLocks noGrp="1"/>
          </p:cNvSpPr>
          <p:nvPr>
            <p:ph idx="13" hasCustomPrompt="1"/>
          </p:nvPr>
        </p:nvSpPr>
        <p:spPr>
          <a:xfrm>
            <a:off x="4495089" y="3537111"/>
            <a:ext cx="1820255" cy="2399721"/>
          </a:xfrm>
        </p:spPr>
        <p:txBody>
          <a:bodyPr/>
          <a:lstStyle>
            <a:lvl1pPr marL="0" indent="0">
              <a:buFont typeface="Arial" panose="020B0604020202020204" pitchFamily="34" charset="0"/>
              <a:buNone/>
              <a:defRPr sz="1400">
                <a:solidFill>
                  <a:srgbClr val="30AD34"/>
                </a:solidFill>
              </a:defRPr>
            </a:lvl1pPr>
            <a:lvl2pPr marL="0" indent="0">
              <a:buNone/>
              <a:defRPr sz="1000">
                <a:solidFill>
                  <a:srgbClr val="837A6F"/>
                </a:solidFill>
              </a:defRPr>
            </a:lvl2pPr>
            <a:lvl3pPr marL="857250" indent="-171450">
              <a:buFont typeface="Courier New" panose="02070309020205020404" pitchFamily="49" charset="0"/>
              <a:buChar char="o"/>
              <a:defRPr sz="1000">
                <a:solidFill>
                  <a:srgbClr val="837A6F"/>
                </a:solidFill>
              </a:defRPr>
            </a:lvl3pPr>
            <a:lvl4pPr marL="1200150" indent="-171450">
              <a:buFont typeface="Wingdings" panose="05000000000000000000" pitchFamily="2" charset="2"/>
              <a:buChar char="§"/>
              <a:defRPr sz="900">
                <a:solidFill>
                  <a:srgbClr val="837A6F"/>
                </a:solidFill>
              </a:defRPr>
            </a:lvl4pPr>
            <a:lvl5pPr>
              <a:defRPr sz="900">
                <a:solidFill>
                  <a:srgbClr val="837A6F"/>
                </a:solidFill>
              </a:defRPr>
            </a:lvl5pPr>
          </a:lstStyle>
          <a:p>
            <a:pPr lvl="0"/>
            <a:r>
              <a:rPr lang="en-US" dirty="0"/>
              <a:t>Click to edit Master text styles</a:t>
            </a:r>
          </a:p>
          <a:p>
            <a:pPr lvl="1"/>
            <a:r>
              <a:rPr lang="en-US" dirty="0"/>
              <a:t>Second level</a:t>
            </a:r>
          </a:p>
        </p:txBody>
      </p:sp>
      <p:sp>
        <p:nvSpPr>
          <p:cNvPr id="9" name="Text Placeholder 8">
            <a:extLst>
              <a:ext uri="{FF2B5EF4-FFF2-40B4-BE49-F238E27FC236}">
                <a16:creationId xmlns:a16="http://schemas.microsoft.com/office/drawing/2014/main" id="{AFD9DD0E-3FA8-407C-B4C6-46ED0F1806E3}"/>
              </a:ext>
            </a:extLst>
          </p:cNvPr>
          <p:cNvSpPr>
            <a:spLocks noGrp="1"/>
          </p:cNvSpPr>
          <p:nvPr>
            <p:ph type="body" sz="quarter" idx="14" hasCustomPrompt="1"/>
          </p:nvPr>
        </p:nvSpPr>
        <p:spPr>
          <a:xfrm>
            <a:off x="457199" y="6230092"/>
            <a:ext cx="8148415" cy="433564"/>
          </a:xfrm>
        </p:spPr>
        <p:txBody>
          <a:bodyPr anchor="b"/>
          <a:lstStyle>
            <a:lvl1pPr marL="0" indent="0">
              <a:buNone/>
              <a:defRPr sz="800">
                <a:solidFill>
                  <a:srgbClr val="766A62"/>
                </a:solidFill>
              </a:defRPr>
            </a:lvl1pPr>
          </a:lstStyle>
          <a:p>
            <a:pPr lvl="0"/>
            <a:r>
              <a:rPr lang="en-US" dirty="0"/>
              <a:t>Footer</a:t>
            </a:r>
          </a:p>
        </p:txBody>
      </p:sp>
    </p:spTree>
    <p:extLst>
      <p:ext uri="{BB962C8B-B14F-4D97-AF65-F5344CB8AC3E}">
        <p14:creationId xmlns:p14="http://schemas.microsoft.com/office/powerpoint/2010/main" val="4396810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8BEC0C2-3754-4BF4-AA69-64133AF385E0}"/>
              </a:ext>
            </a:extLst>
          </p:cNvPr>
          <p:cNvSpPr txBox="1"/>
          <p:nvPr/>
        </p:nvSpPr>
        <p:spPr>
          <a:xfrm>
            <a:off x="6729282" y="472305"/>
            <a:ext cx="811851" cy="246221"/>
          </a:xfrm>
          <a:prstGeom prst="rect">
            <a:avLst/>
          </a:prstGeom>
          <a:noFill/>
        </p:spPr>
        <p:txBody>
          <a:bodyPr wrap="square" rtlCol="0">
            <a:spAutoFit/>
          </a:bodyPr>
          <a:lstStyle/>
          <a:p>
            <a:pPr algn="r"/>
            <a:fld id="{A747BEE0-C1B7-4551-A011-44F9EF14F1FC}" type="slidenum">
              <a:rPr lang="en-US" sz="1000" smtClean="0">
                <a:solidFill>
                  <a:srgbClr val="30AD34"/>
                </a:solidFill>
              </a:rPr>
              <a:pPr algn="r"/>
              <a:t>‹#›</a:t>
            </a:fld>
            <a:endParaRPr lang="en-US" sz="1000" dirty="0">
              <a:solidFill>
                <a:srgbClr val="30AD34"/>
              </a:solidFill>
            </a:endParaRPr>
          </a:p>
        </p:txBody>
      </p:sp>
      <p:sp>
        <p:nvSpPr>
          <p:cNvPr id="2" name="Title Placeholder 1"/>
          <p:cNvSpPr>
            <a:spLocks noGrp="1"/>
          </p:cNvSpPr>
          <p:nvPr>
            <p:ph type="title"/>
          </p:nvPr>
        </p:nvSpPr>
        <p:spPr>
          <a:xfrm>
            <a:off x="457200" y="228600"/>
            <a:ext cx="6272082" cy="7905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019175"/>
            <a:ext cx="8173518" cy="5157788"/>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a:extLst>
              <a:ext uri="{FF2B5EF4-FFF2-40B4-BE49-F238E27FC236}">
                <a16:creationId xmlns:a16="http://schemas.microsoft.com/office/drawing/2014/main" id="{90883DFC-8C36-4A24-8707-784A229A99C3}"/>
              </a:ext>
            </a:extLst>
          </p:cNvPr>
          <p:cNvCxnSpPr>
            <a:cxnSpLocks/>
          </p:cNvCxnSpPr>
          <p:nvPr/>
        </p:nvCxnSpPr>
        <p:spPr>
          <a:xfrm>
            <a:off x="7519183" y="515147"/>
            <a:ext cx="0" cy="182880"/>
          </a:xfrm>
          <a:prstGeom prst="line">
            <a:avLst/>
          </a:prstGeom>
          <a:ln>
            <a:solidFill>
              <a:srgbClr val="837A6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40DD31F-D6ED-4BF1-B2FE-6CD25CAA9D80}"/>
              </a:ext>
            </a:extLst>
          </p:cNvPr>
          <p:cNvCxnSpPr>
            <a:cxnSpLocks/>
          </p:cNvCxnSpPr>
          <p:nvPr userDrawn="1"/>
        </p:nvCxnSpPr>
        <p:spPr>
          <a:xfrm>
            <a:off x="7519183" y="515147"/>
            <a:ext cx="0" cy="182880"/>
          </a:xfrm>
          <a:prstGeom prst="line">
            <a:avLst/>
          </a:prstGeom>
          <a:ln>
            <a:solidFill>
              <a:srgbClr val="837A6F"/>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39DF242A-5B65-4986-9460-60EB68A3C27A}"/>
              </a:ext>
            </a:extLst>
          </p:cNvPr>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7606918" y="496414"/>
            <a:ext cx="975107" cy="192252"/>
          </a:xfrm>
          <a:prstGeom prst="rect">
            <a:avLst/>
          </a:prstGeom>
        </p:spPr>
      </p:pic>
      <p:sp>
        <p:nvSpPr>
          <p:cNvPr id="4" name="TextBox 3">
            <a:extLst>
              <a:ext uri="{FF2B5EF4-FFF2-40B4-BE49-F238E27FC236}">
                <a16:creationId xmlns:a16="http://schemas.microsoft.com/office/drawing/2014/main" id="{BB029AA4-7926-4AAF-AA03-A709337C6DA6}"/>
              </a:ext>
            </a:extLst>
          </p:cNvPr>
          <p:cNvSpPr txBox="1"/>
          <p:nvPr>
            <p:extLst>
              <p:ext uri="{1162E1C5-73C7-4A58-AE30-91384D911F3F}">
                <p184:classification xmlns:p184="http://schemas.microsoft.com/office/powerpoint/2018/4/main" val="ftr"/>
              </p:ext>
            </p:extLst>
          </p:nvPr>
        </p:nvSpPr>
        <p:spPr>
          <a:xfrm>
            <a:off x="4167188" y="6705600"/>
            <a:ext cx="654050" cy="152400"/>
          </a:xfrm>
          <a:prstGeom prst="rect">
            <a:avLst/>
          </a:prstGeom>
        </p:spPr>
        <p:txBody>
          <a:bodyPr horzOverflow="overflow" lIns="0" tIns="0" rIns="0" bIns="0">
            <a:spAutoFit/>
          </a:bodyPr>
          <a:lstStyle/>
          <a:p>
            <a:pPr algn="ctr"/>
            <a:r>
              <a:rPr lang="en-US" sz="1000" dirty="0">
                <a:solidFill>
                  <a:srgbClr val="000000"/>
                </a:solidFill>
                <a:latin typeface="Calibri" panose="020F0502020204030204" pitchFamily="34" charset="0"/>
                <a:cs typeface="Calibri" panose="020F0502020204030204" pitchFamily="34" charset="0"/>
              </a:rPr>
              <a:t>Confidential</a:t>
            </a:r>
          </a:p>
        </p:txBody>
      </p:sp>
    </p:spTree>
    <p:extLst>
      <p:ext uri="{BB962C8B-B14F-4D97-AF65-F5344CB8AC3E}">
        <p14:creationId xmlns:p14="http://schemas.microsoft.com/office/powerpoint/2010/main" val="35147753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98" r:id="rId3"/>
    <p:sldLayoutId id="2147483699" r:id="rId4"/>
    <p:sldLayoutId id="2147483688" r:id="rId5"/>
    <p:sldLayoutId id="2147483689" r:id="rId6"/>
    <p:sldLayoutId id="2147483690" r:id="rId7"/>
    <p:sldLayoutId id="2147483691" r:id="rId8"/>
    <p:sldLayoutId id="2147483692" r:id="rId9"/>
    <p:sldLayoutId id="2147483693" r:id="rId10"/>
    <p:sldLayoutId id="2147483694" r:id="rId11"/>
    <p:sldLayoutId id="2147483750" r:id="rId12"/>
    <p:sldLayoutId id="2147483751" r:id="rId13"/>
  </p:sldLayoutIdLst>
  <p:transition/>
  <p:hf sldNum="0" hdr="0" ftr="0" dt="0"/>
  <p:txStyles>
    <p:titleStyle>
      <a:lvl1pPr algn="l" defTabSz="685800" rtl="0" eaLnBrk="1" latinLnBrk="0" hangingPunct="1">
        <a:lnSpc>
          <a:spcPct val="100000"/>
        </a:lnSpc>
        <a:spcBef>
          <a:spcPct val="0"/>
        </a:spcBef>
        <a:buNone/>
        <a:defRPr sz="2200" b="0" kern="1200">
          <a:solidFill>
            <a:srgbClr val="30AD34"/>
          </a:solidFill>
          <a:latin typeface="Calibri" panose="020F0502020204030204" pitchFamily="34" charset="0"/>
          <a:ea typeface="+mj-ea"/>
          <a:cs typeface="Arial" pitchFamily="34" charset="0"/>
        </a:defRPr>
      </a:lvl1pPr>
    </p:titleStyle>
    <p:bodyStyle>
      <a:lvl1pPr marL="171450" indent="-171450" algn="l" defTabSz="685800" rtl="0" eaLnBrk="1" latinLnBrk="0" hangingPunct="1">
        <a:lnSpc>
          <a:spcPct val="100000"/>
        </a:lnSpc>
        <a:spcBef>
          <a:spcPts val="600"/>
        </a:spcBef>
        <a:buClr>
          <a:srgbClr val="837A6F"/>
        </a:buClr>
        <a:buFont typeface="Arial" pitchFamily="34" charset="0"/>
        <a:buChar char="•"/>
        <a:defRPr sz="1600" kern="1200">
          <a:solidFill>
            <a:srgbClr val="766A62"/>
          </a:solidFill>
          <a:latin typeface="Calibri" panose="020F0502020204030204" pitchFamily="34" charset="0"/>
          <a:ea typeface="+mn-ea"/>
          <a:cs typeface="Arial" pitchFamily="34" charset="0"/>
        </a:defRPr>
      </a:lvl1pPr>
      <a:lvl2pPr marL="514350" indent="-171450" algn="l" defTabSz="685800" rtl="0" eaLnBrk="1" latinLnBrk="0" hangingPunct="1">
        <a:lnSpc>
          <a:spcPct val="100000"/>
        </a:lnSpc>
        <a:spcBef>
          <a:spcPts val="600"/>
        </a:spcBef>
        <a:buFont typeface="Arial" pitchFamily="34" charset="0"/>
        <a:buChar char="−"/>
        <a:defRPr sz="1400" kern="1200">
          <a:solidFill>
            <a:srgbClr val="766A62"/>
          </a:solidFill>
          <a:latin typeface="Calibri" panose="020F0502020204030204" pitchFamily="34" charset="0"/>
          <a:ea typeface="+mn-ea"/>
          <a:cs typeface="Arial" pitchFamily="34" charset="0"/>
        </a:defRPr>
      </a:lvl2pPr>
      <a:lvl3pPr marL="857250" indent="-171450" algn="l" defTabSz="685800" rtl="0" eaLnBrk="1" latinLnBrk="0" hangingPunct="1">
        <a:lnSpc>
          <a:spcPct val="100000"/>
        </a:lnSpc>
        <a:spcBef>
          <a:spcPts val="600"/>
        </a:spcBef>
        <a:buFont typeface="Courier New" panose="02070309020205020404" pitchFamily="49" charset="0"/>
        <a:buChar char="o"/>
        <a:defRPr sz="1200" kern="1200">
          <a:solidFill>
            <a:srgbClr val="766A62"/>
          </a:solidFill>
          <a:latin typeface="Calibri" panose="020F0502020204030204" pitchFamily="34" charset="0"/>
          <a:ea typeface="+mn-ea"/>
          <a:cs typeface="Arial" pitchFamily="34" charset="0"/>
        </a:defRPr>
      </a:lvl3pPr>
      <a:lvl4pPr marL="1200150" indent="-171450" algn="l" defTabSz="685800" rtl="0" eaLnBrk="1" latinLnBrk="0" hangingPunct="1">
        <a:lnSpc>
          <a:spcPct val="100000"/>
        </a:lnSpc>
        <a:spcBef>
          <a:spcPts val="600"/>
        </a:spcBef>
        <a:buFont typeface="Wingdings" panose="05000000000000000000" pitchFamily="2" charset="2"/>
        <a:buChar char="§"/>
        <a:defRPr sz="1000" kern="1200">
          <a:solidFill>
            <a:srgbClr val="766A62"/>
          </a:solidFill>
          <a:latin typeface="Calibri" panose="020F0502020204030204" pitchFamily="34" charset="0"/>
          <a:ea typeface="+mn-ea"/>
          <a:cs typeface="Arial" pitchFamily="34" charset="0"/>
        </a:defRPr>
      </a:lvl4pPr>
      <a:lvl5pPr marL="1543050" indent="-171450" algn="l" defTabSz="685800" rtl="0" eaLnBrk="1" latinLnBrk="0" hangingPunct="1">
        <a:lnSpc>
          <a:spcPct val="100000"/>
        </a:lnSpc>
        <a:spcBef>
          <a:spcPts val="600"/>
        </a:spcBef>
        <a:buFont typeface="Arial" pitchFamily="34" charset="0"/>
        <a:buChar char="•"/>
        <a:defRPr sz="1000" kern="1200">
          <a:solidFill>
            <a:srgbClr val="766A62"/>
          </a:solidFill>
          <a:latin typeface="Calibri" panose="020F0502020204030204" pitchFamily="34" charset="0"/>
          <a:ea typeface="+mn-ea"/>
          <a:cs typeface="Arial" pitchFamily="34" charset="0"/>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image" Target="../media/image18.tmp"/><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200" dirty="0"/>
              <a:t>Commodities Update: </a:t>
            </a:r>
            <a:br>
              <a:rPr lang="en-US" sz="2200" dirty="0"/>
            </a:br>
            <a:r>
              <a:rPr lang="en-US" sz="2200" dirty="0"/>
              <a:t>Hedging &amp; Risk Management</a:t>
            </a:r>
          </a:p>
        </p:txBody>
      </p:sp>
      <p:sp>
        <p:nvSpPr>
          <p:cNvPr id="3" name="Subtitle 2"/>
          <p:cNvSpPr>
            <a:spLocks noGrp="1"/>
          </p:cNvSpPr>
          <p:nvPr>
            <p:ph type="subTitle" idx="1"/>
          </p:nvPr>
        </p:nvSpPr>
        <p:spPr/>
        <p:txBody>
          <a:bodyPr/>
          <a:lstStyle/>
          <a:p>
            <a:r>
              <a:rPr lang="en-US" sz="1400" dirty="0"/>
              <a:t>Technology &amp; Manufacturing Association</a:t>
            </a:r>
          </a:p>
          <a:p>
            <a:endParaRPr lang="en-US" sz="1400" dirty="0"/>
          </a:p>
          <a:p>
            <a:r>
              <a:rPr lang="en-US" sz="1400" dirty="0"/>
              <a:t>Prepared by:</a:t>
            </a:r>
          </a:p>
          <a:p>
            <a:r>
              <a:rPr lang="en-US" sz="1400" dirty="0"/>
              <a:t>Ryan Azbell</a:t>
            </a:r>
          </a:p>
          <a:p>
            <a:r>
              <a:rPr lang="en-US" sz="1400" dirty="0">
                <a:solidFill>
                  <a:srgbClr val="30AD34"/>
                </a:solidFill>
              </a:rPr>
              <a:t>December 9, 2021</a:t>
            </a:r>
          </a:p>
        </p:txBody>
      </p:sp>
    </p:spTree>
    <p:extLst>
      <p:ext uri="{BB962C8B-B14F-4D97-AF65-F5344CB8AC3E}">
        <p14:creationId xmlns:p14="http://schemas.microsoft.com/office/powerpoint/2010/main" val="148769922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lstStyle>
          <a:p>
            <a:r>
              <a:rPr lang="en-US" dirty="0"/>
              <a:t>Insights: Metals</a:t>
            </a:r>
          </a:p>
        </p:txBody>
      </p:sp>
      <p:sp>
        <p:nvSpPr>
          <p:cNvPr id="8" name="Content Placeholder 7">
            <a:extLst>
              <a:ext uri="{FF2B5EF4-FFF2-40B4-BE49-F238E27FC236}">
                <a16:creationId xmlns:a16="http://schemas.microsoft.com/office/drawing/2014/main" id="{76322271-6A87-4BED-8F08-F4DA605552EC}"/>
              </a:ext>
            </a:extLst>
          </p:cNvPr>
          <p:cNvSpPr>
            <a:spLocks noGrp="1"/>
          </p:cNvSpPr>
          <p:nvPr>
            <p:ph idx="1"/>
          </p:nvPr>
        </p:nvSpPr>
        <p:spPr>
          <a:xfrm>
            <a:off x="341586" y="1019174"/>
            <a:ext cx="8686800" cy="2693043"/>
          </a:xfrm>
        </p:spPr>
        <p:txBody>
          <a:bodyPr/>
          <a:lstStyle/>
          <a:p>
            <a:r>
              <a:rPr lang="en-US" dirty="0"/>
              <a:t>Metals markets have continued to post impressive gains among commodity markets through Q4 2021 as global stimulus, supply shortages and robust demand power pricing to multi-year highs. </a:t>
            </a:r>
          </a:p>
          <a:p>
            <a:pPr marL="285750" indent="-285750">
              <a:buFont typeface="Arial" panose="020B0604020202020204" pitchFamily="34" charset="0"/>
              <a:buChar char="•"/>
            </a:pPr>
            <a:r>
              <a:rPr lang="en-US" b="1" dirty="0"/>
              <a:t>HRC Steel</a:t>
            </a:r>
            <a:r>
              <a:rPr lang="en-US" dirty="0"/>
              <a:t>: Futures have added </a:t>
            </a:r>
            <a:r>
              <a:rPr lang="en-US" dirty="0">
                <a:solidFill>
                  <a:srgbClr val="FF0000"/>
                </a:solidFill>
              </a:rPr>
              <a:t>~86% YTD to a near record high $1,903/ton </a:t>
            </a:r>
            <a:r>
              <a:rPr lang="en-US" dirty="0"/>
              <a:t>as news continues to key on the staunch mismatch of domestic supplies from U.S. mills, import impacts from Section 232 tariffs and strong demand domestically. Import opportunities remain limited due to long lead times in the shipping industry.</a:t>
            </a:r>
          </a:p>
          <a:p>
            <a:pPr marL="285750" indent="-285750">
              <a:buFont typeface="Arial" panose="020B0604020202020204" pitchFamily="34" charset="0"/>
              <a:buChar char="•"/>
            </a:pPr>
            <a:r>
              <a:rPr lang="en-US" b="1" dirty="0"/>
              <a:t>Copper</a:t>
            </a:r>
            <a:r>
              <a:rPr lang="en-US" dirty="0"/>
              <a:t>: Holding near its highest since </a:t>
            </a:r>
            <a:r>
              <a:rPr lang="en-US" dirty="0">
                <a:solidFill>
                  <a:srgbClr val="FF0000"/>
                </a:solidFill>
              </a:rPr>
              <a:t>2010</a:t>
            </a:r>
            <a:r>
              <a:rPr lang="en-US" dirty="0"/>
              <a:t> as the U.S. dollar weakens and supply disruptions in South America continue to threaten availability. In recent news, Peru’s election results could lead to higher taxes on copper miners (#2 globally) and while Chile (#1) is debating similar tax proposals next week and fights off labor strikes. </a:t>
            </a:r>
          </a:p>
          <a:p>
            <a:pPr marL="285750" indent="-285750">
              <a:buFont typeface="Arial" panose="020B0604020202020204" pitchFamily="34" charset="0"/>
              <a:buChar char="•"/>
            </a:pPr>
            <a:r>
              <a:rPr lang="en-US" b="1" dirty="0"/>
              <a:t>Aluminum</a:t>
            </a:r>
            <a:r>
              <a:rPr lang="en-US" dirty="0"/>
              <a:t>: Holding near its highest since</a:t>
            </a:r>
            <a:r>
              <a:rPr lang="en-US" dirty="0">
                <a:solidFill>
                  <a:srgbClr val="FF0000"/>
                </a:solidFill>
              </a:rPr>
              <a:t> 2008 </a:t>
            </a:r>
            <a:r>
              <a:rPr lang="en-US" dirty="0"/>
              <a:t>(Aluminum futures are at a record high in Shanghai on pollution cuts) as global supplies remain well bid. U.S. Midwest Premium rallied to a 6-year high this week as domestic buyers feel the squeeze of Section 232 as U.S. mills struggle to keep pace with strong demand and Russia proposed taxes. </a:t>
            </a:r>
          </a:p>
        </p:txBody>
      </p:sp>
      <p:pic>
        <p:nvPicPr>
          <p:cNvPr id="1026" name="Picture 5" descr="Chart, bar chart&#10;&#10;Description automatically generated">
            <a:extLst>
              <a:ext uri="{FF2B5EF4-FFF2-40B4-BE49-F238E27FC236}">
                <a16:creationId xmlns:a16="http://schemas.microsoft.com/office/drawing/2014/main" id="{EF2A421F-D418-4AE4-B6A7-60D3207353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4739" y="3798998"/>
            <a:ext cx="4730476" cy="2693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0361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lstStyle>
          <a:p>
            <a:r>
              <a:rPr lang="en-US" dirty="0"/>
              <a:t>Insights: Diesel &amp; Gasoline</a:t>
            </a:r>
          </a:p>
        </p:txBody>
      </p:sp>
      <p:sp>
        <p:nvSpPr>
          <p:cNvPr id="8" name="Content Placeholder 7">
            <a:extLst>
              <a:ext uri="{FF2B5EF4-FFF2-40B4-BE49-F238E27FC236}">
                <a16:creationId xmlns:a16="http://schemas.microsoft.com/office/drawing/2014/main" id="{76322271-6A87-4BED-8F08-F4DA605552EC}"/>
              </a:ext>
            </a:extLst>
          </p:cNvPr>
          <p:cNvSpPr>
            <a:spLocks noGrp="1"/>
          </p:cNvSpPr>
          <p:nvPr>
            <p:ph idx="1"/>
          </p:nvPr>
        </p:nvSpPr>
        <p:spPr>
          <a:xfrm>
            <a:off x="457199" y="1097280"/>
            <a:ext cx="8476593" cy="2531266"/>
          </a:xfrm>
        </p:spPr>
        <p:txBody>
          <a:bodyPr/>
          <a:lstStyle/>
          <a:p>
            <a:pPr marL="171450" indent="-171450">
              <a:buFont typeface="Arial" pitchFamily="34" charset="0"/>
              <a:buChar char="•"/>
            </a:pPr>
            <a:r>
              <a:rPr lang="en-US" dirty="0"/>
              <a:t>Fuels have posted an impressive recovery during the balance of 2021 (+90% since early December and at their highest since 2014) as the global Covid-19 vaccine roll-out ignites travel demand (this week we saw a retreat due to the Delta variant), OPEC+ slowly eases its output cuts and U.S.-Iran nuclear discussions stall. </a:t>
            </a:r>
          </a:p>
          <a:p>
            <a:pPr marL="171450" indent="-171450">
              <a:buFont typeface="Arial" pitchFamily="34" charset="0"/>
              <a:buChar char="•"/>
            </a:pPr>
            <a:r>
              <a:rPr lang="en-US" dirty="0">
                <a:solidFill>
                  <a:srgbClr val="FF0000"/>
                </a:solidFill>
              </a:rPr>
              <a:t>On 10/4, OPEC+ ratified the 400k b/d crude oil supply hike scheduled for Nov-2021. Going </a:t>
            </a:r>
            <a:r>
              <a:rPr lang="en-US" dirty="0"/>
              <a:t>into the negotiations, there had been speculation that OPEC may opt for a larger supply increase as Europe and Asia face an energy supply crises (natural gas and electricity are hitting record peaks, causing declines in economic growth). </a:t>
            </a:r>
          </a:p>
          <a:p>
            <a:pPr marL="171450" indent="-171450">
              <a:buFont typeface="Arial" pitchFamily="34" charset="0"/>
              <a:buChar char="•"/>
            </a:pPr>
            <a:r>
              <a:rPr lang="en-US" dirty="0"/>
              <a:t>Starting in April, the U.S., Iran and other major economies began negotiations to resurrect the Iran Nuclear Deal, with U.S. special envoy Robert Malley leading the discussions. Iran’s crude exports have picked up in recent months, mostly to China, but remain well below previous levels of 2m b/d. Last month, the group ended their 7</a:t>
            </a:r>
            <a:r>
              <a:rPr lang="en-US" baseline="30000" dirty="0"/>
              <a:t>th</a:t>
            </a:r>
            <a:r>
              <a:rPr lang="en-US" dirty="0"/>
              <a:t> round of negotiations but failed to secure a preliminary agreement, sparking prices to rally.</a:t>
            </a:r>
            <a:endParaRPr lang="en-US" dirty="0">
              <a:ea typeface="ＭＳ Ｐゴシック" panose="020B0600070205080204" pitchFamily="34" charset="-128"/>
            </a:endParaRPr>
          </a:p>
        </p:txBody>
      </p:sp>
      <p:pic>
        <p:nvPicPr>
          <p:cNvPr id="5" name="Picture 4" descr="Chart, line chart&#10;&#10;Description automatically generated">
            <a:extLst>
              <a:ext uri="{FF2B5EF4-FFF2-40B4-BE49-F238E27FC236}">
                <a16:creationId xmlns:a16="http://schemas.microsoft.com/office/drawing/2014/main" id="{FC1783DE-1323-4609-8BD7-12C9922F0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3628546"/>
            <a:ext cx="4142186" cy="2804690"/>
          </a:xfrm>
          <a:prstGeom prst="rect">
            <a:avLst/>
          </a:prstGeom>
        </p:spPr>
      </p:pic>
      <p:pic>
        <p:nvPicPr>
          <p:cNvPr id="7" name="Picture 6" descr="Chart, line chart&#10;&#10;Description automatically generated">
            <a:extLst>
              <a:ext uri="{FF2B5EF4-FFF2-40B4-BE49-F238E27FC236}">
                <a16:creationId xmlns:a16="http://schemas.microsoft.com/office/drawing/2014/main" id="{B959C846-77AC-4243-ABDB-67832EB4A9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5308" y="3628546"/>
            <a:ext cx="4158117" cy="2804690"/>
          </a:xfrm>
          <a:prstGeom prst="rect">
            <a:avLst/>
          </a:prstGeom>
        </p:spPr>
      </p:pic>
    </p:spTree>
    <p:extLst>
      <p:ext uri="{BB962C8B-B14F-4D97-AF65-F5344CB8AC3E}">
        <p14:creationId xmlns:p14="http://schemas.microsoft.com/office/powerpoint/2010/main" val="246849188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lstStyle>
          <a:p>
            <a:r>
              <a:rPr lang="en-US" dirty="0"/>
              <a:t>Insights: Natural Gas</a:t>
            </a:r>
          </a:p>
        </p:txBody>
      </p:sp>
      <p:sp>
        <p:nvSpPr>
          <p:cNvPr id="8" name="Content Placeholder 7">
            <a:extLst>
              <a:ext uri="{FF2B5EF4-FFF2-40B4-BE49-F238E27FC236}">
                <a16:creationId xmlns:a16="http://schemas.microsoft.com/office/drawing/2014/main" id="{76322271-6A87-4BED-8F08-F4DA605552EC}"/>
              </a:ext>
            </a:extLst>
          </p:cNvPr>
          <p:cNvSpPr>
            <a:spLocks noGrp="1"/>
          </p:cNvSpPr>
          <p:nvPr>
            <p:ph idx="1"/>
          </p:nvPr>
        </p:nvSpPr>
        <p:spPr>
          <a:xfrm>
            <a:off x="457198" y="1019174"/>
            <a:ext cx="8149907" cy="2498763"/>
          </a:xfrm>
        </p:spPr>
        <p:txBody>
          <a:bodyPr/>
          <a:lstStyle/>
          <a:p>
            <a:pPr marL="285750" indent="-285750">
              <a:buFont typeface="Arial" panose="020B0604020202020204" pitchFamily="34" charset="0"/>
              <a:buChar char="•"/>
            </a:pPr>
            <a:r>
              <a:rPr lang="en-US" dirty="0"/>
              <a:t>Natural gas futures rallied to their highest level since </a:t>
            </a:r>
            <a:r>
              <a:rPr lang="en-US" dirty="0">
                <a:solidFill>
                  <a:srgbClr val="FF0000"/>
                </a:solidFill>
              </a:rPr>
              <a:t>2014 this week </a:t>
            </a:r>
            <a:r>
              <a:rPr lang="en-US" dirty="0"/>
              <a:t>as above average temperatures reduced storage injections going into the winter, Hurricane Ida disrupted ~94% of U.S. Gulf production and LNG exports remain strong into Europe and Asia. </a:t>
            </a:r>
          </a:p>
          <a:p>
            <a:pPr marL="285750" indent="-285750">
              <a:buFont typeface="Arial" panose="020B0604020202020204" pitchFamily="34" charset="0"/>
              <a:buChar char="•"/>
            </a:pPr>
            <a:r>
              <a:rPr lang="en-US" dirty="0"/>
              <a:t>Storage reports continue to show below-average inventory builds for this time of year, and stockpiles continue to hover just below the seasonal 5-year average (see chart). The market will be keeping a close watch on storage injections as we move into the first months of winter.</a:t>
            </a:r>
            <a:endParaRPr lang="en-US" dirty="0">
              <a:ea typeface="ＭＳ Ｐゴシック" panose="020B0600070205080204" pitchFamily="34" charset="-128"/>
            </a:endParaRPr>
          </a:p>
          <a:p>
            <a:pPr marL="285750" indent="-285750">
              <a:buFont typeface="Arial" panose="020B0604020202020204" pitchFamily="34" charset="0"/>
              <a:buChar char="•"/>
            </a:pPr>
            <a:r>
              <a:rPr lang="en-US" dirty="0"/>
              <a:t>Bloomberg: Electricity and natural gas prices have surged by between 1,000% and 2,500% from Spring 2020 lows in Europe. In Europe, gas inventories are at the lowest for this time of year in more than a decade (75% full). The Dutch gas benchmark consequently hit a record 100 euros last week.</a:t>
            </a:r>
          </a:p>
          <a:p>
            <a:pPr marL="285750" indent="-285750">
              <a:buFont typeface="Arial" panose="020B0604020202020204" pitchFamily="34" charset="0"/>
              <a:buChar char="•"/>
            </a:pPr>
            <a:endParaRPr lang="en-US" dirty="0"/>
          </a:p>
        </p:txBody>
      </p:sp>
      <p:pic>
        <p:nvPicPr>
          <p:cNvPr id="4" name="Picture 3" descr="Chart, line chart&#10;&#10;Description automatically generated">
            <a:extLst>
              <a:ext uri="{FF2B5EF4-FFF2-40B4-BE49-F238E27FC236}">
                <a16:creationId xmlns:a16="http://schemas.microsoft.com/office/drawing/2014/main" id="{3BFF7277-081C-4C14-81CA-EA5C310D81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2514" y="3429000"/>
            <a:ext cx="4332446" cy="2829714"/>
          </a:xfrm>
          <a:prstGeom prst="rect">
            <a:avLst/>
          </a:prstGeom>
        </p:spPr>
      </p:pic>
      <p:pic>
        <p:nvPicPr>
          <p:cNvPr id="9" name="Picture 8" descr="Chart, line chart&#10;&#10;Description automatically generated">
            <a:extLst>
              <a:ext uri="{FF2B5EF4-FFF2-40B4-BE49-F238E27FC236}">
                <a16:creationId xmlns:a16="http://schemas.microsoft.com/office/drawing/2014/main" id="{7AE4A619-C27B-4D60-AE9F-6C3F91B1D8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739" y="3429000"/>
            <a:ext cx="4252749" cy="2829714"/>
          </a:xfrm>
          <a:prstGeom prst="rect">
            <a:avLst/>
          </a:prstGeom>
        </p:spPr>
      </p:pic>
    </p:spTree>
    <p:extLst>
      <p:ext uri="{BB962C8B-B14F-4D97-AF65-F5344CB8AC3E}">
        <p14:creationId xmlns:p14="http://schemas.microsoft.com/office/powerpoint/2010/main" val="248669153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DC97A6-CDD9-4E3B-878A-38A83F550136}"/>
              </a:ext>
            </a:extLst>
          </p:cNvPr>
          <p:cNvSpPr>
            <a:spLocks noGrp="1"/>
          </p:cNvSpPr>
          <p:nvPr>
            <p:ph type="body" sz="quarter" idx="10"/>
          </p:nvPr>
        </p:nvSpPr>
        <p:spPr/>
        <p:txBody>
          <a:bodyPr/>
          <a:lstStyle/>
          <a:p>
            <a:pPr marL="0" lvl="0" indent="0">
              <a:spcBef>
                <a:spcPts val="0"/>
              </a:spcBef>
              <a:buNone/>
            </a:pPr>
            <a:r>
              <a:rPr lang="en-US" sz="1600" b="1" dirty="0">
                <a:solidFill>
                  <a:srgbClr val="427730"/>
                </a:solidFill>
              </a:rPr>
              <a:t>HEDGING OVERVIEW</a:t>
            </a:r>
          </a:p>
          <a:p>
            <a:pPr>
              <a:spcAft>
                <a:spcPts val="1200"/>
              </a:spcAft>
            </a:pPr>
            <a:r>
              <a:rPr lang="en-GB" altLang="en-US" sz="1600" dirty="0"/>
              <a:t>Hedging is offered by some banks (including Huntington) and other financial service providers as a way for companies to mitigate</a:t>
            </a:r>
            <a:r>
              <a:rPr lang="en-GB" altLang="en-US" dirty="0"/>
              <a:t> risk and enhance cash flow predictability</a:t>
            </a:r>
            <a:endParaRPr lang="en-GB" altLang="en-US" sz="1600" dirty="0"/>
          </a:p>
          <a:p>
            <a:pPr>
              <a:spcAft>
                <a:spcPts val="1200"/>
              </a:spcAft>
            </a:pPr>
            <a:r>
              <a:rPr lang="en-US" sz="1600" dirty="0"/>
              <a:t>All commodity trades are intended to help mitigate price risk associated with fluctuating commodity and raw materials prices; Trades should not be used as speculative instruments</a:t>
            </a:r>
          </a:p>
          <a:p>
            <a:pPr>
              <a:spcAft>
                <a:spcPts val="1200"/>
              </a:spcAft>
            </a:pPr>
            <a:r>
              <a:rPr lang="en-US" sz="1600" dirty="0"/>
              <a:t>Commodity hedges can be viewed like an insurance policy to bring certainty to your budgeting and planning process</a:t>
            </a:r>
          </a:p>
          <a:p>
            <a:pPr>
              <a:spcAft>
                <a:spcPts val="1200"/>
              </a:spcAft>
            </a:pPr>
            <a:r>
              <a:rPr lang="en-US" sz="1600" dirty="0"/>
              <a:t>Customized financial hedges to match/help mitigate nearly any range of exposures; Allow an opportunity to separate the supply risk of the physical commodity from the financial risk associated with price fluctuations</a:t>
            </a:r>
          </a:p>
          <a:p>
            <a:pPr>
              <a:spcAft>
                <a:spcPts val="1200"/>
              </a:spcAft>
            </a:pPr>
            <a:r>
              <a:rPr lang="en-US" sz="1600" dirty="0"/>
              <a:t>OTC hedges provide several advantages over futures trading including customization, limited or no margining, and reduced trading risk</a:t>
            </a:r>
          </a:p>
          <a:p>
            <a:endParaRPr lang="en-US" dirty="0"/>
          </a:p>
        </p:txBody>
      </p:sp>
      <p:sp>
        <p:nvSpPr>
          <p:cNvPr id="3" name="Title 2">
            <a:extLst>
              <a:ext uri="{FF2B5EF4-FFF2-40B4-BE49-F238E27FC236}">
                <a16:creationId xmlns:a16="http://schemas.microsoft.com/office/drawing/2014/main" id="{14304D89-41D3-45E0-8E65-F3A7ECD592CF}"/>
              </a:ext>
            </a:extLst>
          </p:cNvPr>
          <p:cNvSpPr>
            <a:spLocks noGrp="1"/>
          </p:cNvSpPr>
          <p:nvPr>
            <p:ph type="title"/>
          </p:nvPr>
        </p:nvSpPr>
        <p:spPr/>
        <p:txBody>
          <a:bodyPr/>
          <a:lstStyle/>
          <a:p>
            <a:r>
              <a:rPr lang="en-US" dirty="0"/>
              <a:t>Commodities Hedging Risk Management</a:t>
            </a:r>
          </a:p>
        </p:txBody>
      </p:sp>
    </p:spTree>
    <p:extLst>
      <p:ext uri="{BB962C8B-B14F-4D97-AF65-F5344CB8AC3E}">
        <p14:creationId xmlns:p14="http://schemas.microsoft.com/office/powerpoint/2010/main" val="401953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39532" y="786213"/>
            <a:ext cx="4603886" cy="1162228"/>
          </a:xfrm>
        </p:spPr>
        <p:txBody>
          <a:bodyPr/>
          <a:lstStyle/>
          <a:p>
            <a:r>
              <a:rPr lang="en-US" dirty="0"/>
              <a:t>Why Hedge Commodity Price Risk?</a:t>
            </a:r>
          </a:p>
        </p:txBody>
      </p:sp>
      <p:sp>
        <p:nvSpPr>
          <p:cNvPr id="2" name="Content Placeholder 1">
            <a:extLst>
              <a:ext uri="{FF2B5EF4-FFF2-40B4-BE49-F238E27FC236}">
                <a16:creationId xmlns:a16="http://schemas.microsoft.com/office/drawing/2014/main" id="{4669465C-5DB0-4111-B8BD-EA25384C1209}"/>
              </a:ext>
            </a:extLst>
          </p:cNvPr>
          <p:cNvSpPr>
            <a:spLocks noGrp="1"/>
          </p:cNvSpPr>
          <p:nvPr>
            <p:ph idx="1"/>
          </p:nvPr>
        </p:nvSpPr>
        <p:spPr>
          <a:xfrm>
            <a:off x="2939531" y="2119357"/>
            <a:ext cx="4996454" cy="3888335"/>
          </a:xfrm>
        </p:spPr>
        <p:txBody>
          <a:bodyPr/>
          <a:lstStyle/>
          <a:p>
            <a:pPr>
              <a:spcAft>
                <a:spcPts val="1200"/>
              </a:spcAft>
            </a:pPr>
            <a:r>
              <a:rPr lang="en-US" dirty="0"/>
              <a:t>Hedging a portion of your exposure helps neutralize your price risk</a:t>
            </a:r>
          </a:p>
          <a:p>
            <a:pPr>
              <a:spcAft>
                <a:spcPts val="1200"/>
              </a:spcAft>
            </a:pPr>
            <a:r>
              <a:rPr lang="en-US" dirty="0"/>
              <a:t>Lock in margins vs. budget</a:t>
            </a:r>
          </a:p>
          <a:p>
            <a:pPr>
              <a:spcAft>
                <a:spcPts val="1200"/>
              </a:spcAft>
            </a:pPr>
            <a:r>
              <a:rPr lang="en-US" dirty="0"/>
              <a:t>Create fixed price program for customers</a:t>
            </a:r>
          </a:p>
          <a:p>
            <a:pPr>
              <a:spcAft>
                <a:spcPts val="1200"/>
              </a:spcAft>
            </a:pPr>
            <a:r>
              <a:rPr lang="en-US" dirty="0"/>
              <a:t>Develop growth and sales strategy given known costs to help meet earnings expectations</a:t>
            </a:r>
          </a:p>
          <a:p>
            <a:pPr>
              <a:spcAft>
                <a:spcPts val="1200"/>
              </a:spcAft>
            </a:pPr>
            <a:r>
              <a:rPr lang="en-US" dirty="0"/>
              <a:t>Secure strategic long-term pricing </a:t>
            </a:r>
          </a:p>
          <a:p>
            <a:endParaRPr lang="en-US" sz="1600" dirty="0"/>
          </a:p>
          <a:p>
            <a:endParaRPr lang="en-US" sz="1600" dirty="0">
              <a:ea typeface="ＭＳ Ｐゴシック" panose="020B0600070205080204" pitchFamily="34" charset="-128"/>
            </a:endParaRPr>
          </a:p>
        </p:txBody>
      </p:sp>
    </p:spTree>
    <p:extLst>
      <p:ext uri="{BB962C8B-B14F-4D97-AF65-F5344CB8AC3E}">
        <p14:creationId xmlns:p14="http://schemas.microsoft.com/office/powerpoint/2010/main" val="343730144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Hedge Mechanics – Settlement Example</a:t>
            </a:r>
          </a:p>
        </p:txBody>
      </p:sp>
      <p:sp>
        <p:nvSpPr>
          <p:cNvPr id="6" name="Content Placeholder 1">
            <a:extLst>
              <a:ext uri="{FF2B5EF4-FFF2-40B4-BE49-F238E27FC236}">
                <a16:creationId xmlns:a16="http://schemas.microsoft.com/office/drawing/2014/main" id="{EAE6CFA3-F551-402B-8F00-3E032C8B6835}"/>
              </a:ext>
            </a:extLst>
          </p:cNvPr>
          <p:cNvSpPr txBox="1">
            <a:spLocks/>
          </p:cNvSpPr>
          <p:nvPr/>
        </p:nvSpPr>
        <p:spPr>
          <a:xfrm>
            <a:off x="457200" y="1122315"/>
            <a:ext cx="8270683" cy="4015800"/>
          </a:xfrm>
          <a:prstGeom prst="rect">
            <a:avLst/>
          </a:prstGeom>
        </p:spPr>
        <p:txBody>
          <a:bodyPr/>
          <a:lstStyle>
            <a:lvl1pPr marL="228600" indent="-228600" algn="l" defTabSz="914400" rtl="0" eaLnBrk="1" latinLnBrk="0" hangingPunct="1">
              <a:spcBef>
                <a:spcPct val="20000"/>
              </a:spcBef>
              <a:buFont typeface="Wingdings" panose="05000000000000000000" pitchFamily="2" charset="2"/>
              <a:buChar char="§"/>
              <a:defRPr sz="1500" kern="1200">
                <a:solidFill>
                  <a:srgbClr val="766A62"/>
                </a:solidFill>
                <a:latin typeface="Arial Narrow" panose="020B0606020202030204" pitchFamily="34" charset="0"/>
                <a:ea typeface="+mn-ea"/>
                <a:cs typeface="+mn-cs"/>
              </a:defRPr>
            </a:lvl1pPr>
            <a:lvl2pPr marL="514350" indent="-228600" algn="l" defTabSz="914400" rtl="0" eaLnBrk="1" latinLnBrk="0" hangingPunct="1">
              <a:spcBef>
                <a:spcPct val="20000"/>
              </a:spcBef>
              <a:buFont typeface="Arial" panose="020B0604020202020204" pitchFamily="34" charset="0"/>
              <a:buChar char="–"/>
              <a:defRPr sz="1400" kern="1200">
                <a:solidFill>
                  <a:srgbClr val="766A62"/>
                </a:solidFill>
                <a:latin typeface="Arial Narrow" panose="020B0606020202030204" pitchFamily="34" charset="0"/>
                <a:ea typeface="+mn-ea"/>
                <a:cs typeface="+mn-cs"/>
              </a:defRPr>
            </a:lvl2pPr>
            <a:lvl3pPr marL="800100" indent="-228600" algn="l" defTabSz="914400" rtl="0" eaLnBrk="1" latinLnBrk="0" hangingPunct="1">
              <a:spcBef>
                <a:spcPct val="20000"/>
              </a:spcBef>
              <a:buFont typeface="Wingdings" panose="05000000000000000000" pitchFamily="2" charset="2"/>
              <a:buChar char="§"/>
              <a:defRPr sz="1300" kern="1200">
                <a:solidFill>
                  <a:srgbClr val="766A62"/>
                </a:solidFill>
                <a:latin typeface="Arial Narrow" panose="020B0606020202030204" pitchFamily="34" charset="0"/>
                <a:ea typeface="+mn-ea"/>
                <a:cs typeface="+mn-cs"/>
              </a:defRPr>
            </a:lvl3pPr>
            <a:lvl4pPr marL="1085850" indent="-228600" algn="l" defTabSz="914400" rtl="0" eaLnBrk="1" latinLnBrk="0" hangingPunct="1">
              <a:spcBef>
                <a:spcPct val="20000"/>
              </a:spcBef>
              <a:buFont typeface="Arial" panose="020B0604020202020204" pitchFamily="34" charset="0"/>
              <a:buChar char="–"/>
              <a:defRPr sz="1200" kern="1200">
                <a:solidFill>
                  <a:srgbClr val="766A62"/>
                </a:solidFill>
                <a:latin typeface="Arial Narrow" panose="020B0606020202030204" pitchFamily="34" charset="0"/>
                <a:ea typeface="+mn-ea"/>
                <a:cs typeface="+mn-cs"/>
              </a:defRPr>
            </a:lvl4pPr>
            <a:lvl5pPr marL="1371600" indent="-228600" algn="l" defTabSz="914400" rtl="0" eaLnBrk="1" latinLnBrk="0" hangingPunct="1">
              <a:spcBef>
                <a:spcPct val="20000"/>
              </a:spcBef>
              <a:buFont typeface="Wingdings" panose="05000000000000000000" pitchFamily="2" charset="2"/>
              <a:buChar char="§"/>
              <a:defRPr sz="1200" kern="1200">
                <a:solidFill>
                  <a:srgbClr val="766A62"/>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chemeClr val="accent3">
                  <a:lumMod val="75000"/>
                </a:schemeClr>
              </a:buClr>
            </a:pPr>
            <a:r>
              <a:rPr lang="en-US" dirty="0"/>
              <a:t>A manufacturer of industrial fixtures in the housing industry consumes Hot Rolled Steel to create their products. They wish to hedge their inventory price risk every 30-60 days as well as have the capability to quote longer term contracts in 2021 for a large construction company. In signing an 8-month sales contract, they are exposed to the price of raw hot-rolled coil steel during that time period and would like to protect against rising prices. </a:t>
            </a:r>
          </a:p>
          <a:p>
            <a:pPr>
              <a:buClr>
                <a:schemeClr val="accent3">
                  <a:lumMod val="75000"/>
                </a:schemeClr>
              </a:buClr>
            </a:pPr>
            <a:r>
              <a:rPr lang="en-US" dirty="0"/>
              <a:t>The company chooses to hedge 500 tons/month by purchasing an average rate fixed swap at a price of $550/ton based on the CRU Hot-Rolled Coil Steel index.</a:t>
            </a:r>
          </a:p>
          <a:p>
            <a:pPr>
              <a:buClr>
                <a:schemeClr val="accent3">
                  <a:lumMod val="75000"/>
                </a:schemeClr>
              </a:buClr>
            </a:pPr>
            <a:r>
              <a:rPr lang="en-US" dirty="0"/>
              <a:t>Under the agreement, the customer would pay a </a:t>
            </a:r>
            <a:r>
              <a:rPr lang="en-US" u="sng" dirty="0"/>
              <a:t>fixed price </a:t>
            </a:r>
            <a:r>
              <a:rPr lang="en-US" dirty="0"/>
              <a:t>to Huntington (or other commodities hedging provider) agreed upon at the time of the trade ($550/ton) for 500 tons/month. In return, Huntington will pay the </a:t>
            </a:r>
            <a:r>
              <a:rPr lang="en-US" u="sng" dirty="0"/>
              <a:t>market price</a:t>
            </a:r>
            <a:r>
              <a:rPr lang="en-US" dirty="0"/>
              <a:t> to the company based on the average weekly rate for the CRU Hot-Rolled Coil Steel contract in that given month.</a:t>
            </a:r>
            <a:endParaRPr lang="en-US" u="sng" dirty="0"/>
          </a:p>
          <a:p>
            <a:pPr>
              <a:buClr>
                <a:schemeClr val="accent3">
                  <a:lumMod val="75000"/>
                </a:schemeClr>
              </a:buClr>
            </a:pPr>
            <a:r>
              <a:rPr lang="en-US" dirty="0"/>
              <a:t>The Customer will continue paying its physical suppliers the </a:t>
            </a:r>
            <a:r>
              <a:rPr lang="en-US" u="sng" dirty="0"/>
              <a:t>market price</a:t>
            </a:r>
            <a:r>
              <a:rPr lang="en-US" dirty="0"/>
              <a:t> for the physical steel during this time frame as they purchase the material to fulfill the customer order.</a:t>
            </a:r>
          </a:p>
          <a:p>
            <a:pPr>
              <a:buClr>
                <a:schemeClr val="accent3">
                  <a:lumMod val="75000"/>
                </a:schemeClr>
              </a:buClr>
            </a:pPr>
            <a:r>
              <a:rPr lang="en-US" dirty="0"/>
              <a:t>The net effect of this transaction brings the customer back to the fixed price agreed upon at the trade date which allowed the customer to more accurately budget and protect against price spikes.</a:t>
            </a:r>
          </a:p>
          <a:p>
            <a:endParaRPr lang="en-US" dirty="0"/>
          </a:p>
        </p:txBody>
      </p:sp>
      <p:sp>
        <p:nvSpPr>
          <p:cNvPr id="7" name="Oval 6">
            <a:extLst>
              <a:ext uri="{FF2B5EF4-FFF2-40B4-BE49-F238E27FC236}">
                <a16:creationId xmlns:a16="http://schemas.microsoft.com/office/drawing/2014/main" id="{041A1B9B-0C0E-4BBA-B195-45ED9DEDBF2E}"/>
              </a:ext>
            </a:extLst>
          </p:cNvPr>
          <p:cNvSpPr/>
          <p:nvPr/>
        </p:nvSpPr>
        <p:spPr>
          <a:xfrm>
            <a:off x="457200" y="4803849"/>
            <a:ext cx="1828800" cy="1371600"/>
          </a:xfrm>
          <a:prstGeom prst="ellipse">
            <a:avLst/>
          </a:prstGeom>
          <a:solidFill>
            <a:srgbClr val="30AD34"/>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Suppliers</a:t>
            </a:r>
          </a:p>
        </p:txBody>
      </p:sp>
      <p:cxnSp>
        <p:nvCxnSpPr>
          <p:cNvPr id="8" name="Curved Connector 10">
            <a:extLst>
              <a:ext uri="{FF2B5EF4-FFF2-40B4-BE49-F238E27FC236}">
                <a16:creationId xmlns:a16="http://schemas.microsoft.com/office/drawing/2014/main" id="{981A32B2-6D08-46A2-814C-50A11E7730EA}"/>
              </a:ext>
            </a:extLst>
          </p:cNvPr>
          <p:cNvCxnSpPr/>
          <p:nvPr/>
        </p:nvCxnSpPr>
        <p:spPr>
          <a:xfrm rot="8400000">
            <a:off x="2497479" y="5339810"/>
            <a:ext cx="866774" cy="657223"/>
          </a:xfrm>
          <a:prstGeom prst="curvedConnector3">
            <a:avLst>
              <a:gd name="adj1" fmla="val 48901"/>
            </a:avLst>
          </a:prstGeom>
          <a:ln>
            <a:solidFill>
              <a:srgbClr val="30AD34"/>
            </a:solidFill>
            <a:tailEnd type="arrow"/>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0E2C3DF5-AADA-46F0-987C-59A2C5DF535A}"/>
              </a:ext>
            </a:extLst>
          </p:cNvPr>
          <p:cNvSpPr txBox="1"/>
          <p:nvPr/>
        </p:nvSpPr>
        <p:spPr>
          <a:xfrm>
            <a:off x="2319884" y="5056617"/>
            <a:ext cx="1221964" cy="430887"/>
          </a:xfrm>
          <a:prstGeom prst="rect">
            <a:avLst/>
          </a:prstGeom>
          <a:noFill/>
          <a:ln>
            <a:solidFill>
              <a:schemeClr val="bg1">
                <a:lumMod val="50000"/>
              </a:schemeClr>
            </a:solidFill>
          </a:ln>
          <a:effectLst>
            <a:outerShdw blurRad="50800" dist="38100" dir="2700000" algn="tl" rotWithShape="0">
              <a:prstClr val="black">
                <a:alpha val="40000"/>
              </a:prstClr>
            </a:outerShdw>
          </a:effectLst>
        </p:spPr>
        <p:txBody>
          <a:bodyPr wrap="square" rtlCol="0">
            <a:spAutoFit/>
          </a:bodyPr>
          <a:lstStyle/>
          <a:p>
            <a:r>
              <a:rPr lang="en-US" sz="1100" dirty="0"/>
              <a:t>Market Price for raw materials</a:t>
            </a:r>
          </a:p>
        </p:txBody>
      </p:sp>
      <p:sp>
        <p:nvSpPr>
          <p:cNvPr id="10" name="Oval 9">
            <a:extLst>
              <a:ext uri="{FF2B5EF4-FFF2-40B4-BE49-F238E27FC236}">
                <a16:creationId xmlns:a16="http://schemas.microsoft.com/office/drawing/2014/main" id="{CD4C1BAD-A811-4E9F-9190-421EEA96BBC4}"/>
              </a:ext>
            </a:extLst>
          </p:cNvPr>
          <p:cNvSpPr/>
          <p:nvPr/>
        </p:nvSpPr>
        <p:spPr>
          <a:xfrm>
            <a:off x="3609608" y="4827129"/>
            <a:ext cx="1828800" cy="1371600"/>
          </a:xfrm>
          <a:prstGeom prst="ellipse">
            <a:avLst/>
          </a:prstGeom>
          <a:solidFill>
            <a:srgbClr val="30AD34"/>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Customer</a:t>
            </a:r>
          </a:p>
        </p:txBody>
      </p:sp>
      <p:sp>
        <p:nvSpPr>
          <p:cNvPr id="11" name="TextBox 10">
            <a:extLst>
              <a:ext uri="{FF2B5EF4-FFF2-40B4-BE49-F238E27FC236}">
                <a16:creationId xmlns:a16="http://schemas.microsoft.com/office/drawing/2014/main" id="{380C59A1-0A76-4E42-A2DF-379D8B078AF8}"/>
              </a:ext>
            </a:extLst>
          </p:cNvPr>
          <p:cNvSpPr txBox="1"/>
          <p:nvPr/>
        </p:nvSpPr>
        <p:spPr>
          <a:xfrm>
            <a:off x="5540052" y="5060213"/>
            <a:ext cx="1221964" cy="430887"/>
          </a:xfrm>
          <a:prstGeom prst="rect">
            <a:avLst/>
          </a:prstGeom>
          <a:noFill/>
          <a:ln>
            <a:solidFill>
              <a:schemeClr val="bg1">
                <a:lumMod val="50000"/>
              </a:schemeClr>
            </a:solidFill>
          </a:ln>
          <a:effectLst>
            <a:outerShdw blurRad="50800" dist="38100" dir="2700000" algn="tl" rotWithShape="0">
              <a:prstClr val="black">
                <a:alpha val="40000"/>
              </a:prstClr>
            </a:outerShdw>
          </a:effectLst>
        </p:spPr>
        <p:txBody>
          <a:bodyPr wrap="square" rtlCol="0">
            <a:spAutoFit/>
          </a:bodyPr>
          <a:lstStyle/>
          <a:p>
            <a:r>
              <a:rPr lang="en-US" sz="1100" dirty="0"/>
              <a:t>Market Price for CRU HRC Steel</a:t>
            </a:r>
          </a:p>
        </p:txBody>
      </p:sp>
      <p:cxnSp>
        <p:nvCxnSpPr>
          <p:cNvPr id="12" name="Curved Connector 11">
            <a:extLst>
              <a:ext uri="{FF2B5EF4-FFF2-40B4-BE49-F238E27FC236}">
                <a16:creationId xmlns:a16="http://schemas.microsoft.com/office/drawing/2014/main" id="{36C1D1AE-D20D-46A6-8D9A-DAFBAF207E05}"/>
              </a:ext>
            </a:extLst>
          </p:cNvPr>
          <p:cNvCxnSpPr/>
          <p:nvPr/>
        </p:nvCxnSpPr>
        <p:spPr>
          <a:xfrm rot="8400000">
            <a:off x="5717647" y="5339812"/>
            <a:ext cx="866774" cy="657223"/>
          </a:xfrm>
          <a:prstGeom prst="curvedConnector3">
            <a:avLst>
              <a:gd name="adj1" fmla="val 48901"/>
            </a:avLst>
          </a:prstGeom>
          <a:ln>
            <a:solidFill>
              <a:srgbClr val="30AD34"/>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6B2ECA9A-5E9F-4078-8BFB-235EDFE41F9C}"/>
              </a:ext>
            </a:extLst>
          </p:cNvPr>
          <p:cNvSpPr txBox="1"/>
          <p:nvPr/>
        </p:nvSpPr>
        <p:spPr>
          <a:xfrm>
            <a:off x="5643243" y="5915800"/>
            <a:ext cx="1220417" cy="261610"/>
          </a:xfrm>
          <a:prstGeom prst="rect">
            <a:avLst/>
          </a:prstGeom>
          <a:noFill/>
          <a:ln>
            <a:solidFill>
              <a:schemeClr val="bg1">
                <a:lumMod val="50000"/>
              </a:schemeClr>
            </a:solidFill>
          </a:ln>
          <a:effectLst>
            <a:outerShdw blurRad="50800" dist="38100" dir="2700000" algn="tl" rotWithShape="0">
              <a:prstClr val="black">
                <a:alpha val="40000"/>
              </a:prstClr>
            </a:outerShdw>
          </a:effectLst>
        </p:spPr>
        <p:txBody>
          <a:bodyPr wrap="square" rtlCol="0">
            <a:spAutoFit/>
          </a:bodyPr>
          <a:lstStyle/>
          <a:p>
            <a:r>
              <a:rPr lang="en-US" sz="1100" dirty="0"/>
              <a:t>Fixed Price Swap</a:t>
            </a:r>
          </a:p>
        </p:txBody>
      </p:sp>
      <p:sp>
        <p:nvSpPr>
          <p:cNvPr id="15" name="Oval 14">
            <a:extLst>
              <a:ext uri="{FF2B5EF4-FFF2-40B4-BE49-F238E27FC236}">
                <a16:creationId xmlns:a16="http://schemas.microsoft.com/office/drawing/2014/main" id="{A9CB4E0B-4165-4404-9B1A-37F0D557877C}"/>
              </a:ext>
            </a:extLst>
          </p:cNvPr>
          <p:cNvSpPr/>
          <p:nvPr/>
        </p:nvSpPr>
        <p:spPr>
          <a:xfrm>
            <a:off x="6829776" y="4827129"/>
            <a:ext cx="1828800" cy="1371600"/>
          </a:xfrm>
          <a:prstGeom prst="ellipse">
            <a:avLst/>
          </a:prstGeom>
          <a:solidFill>
            <a:srgbClr val="30AD34"/>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HBAN</a:t>
            </a:r>
          </a:p>
        </p:txBody>
      </p:sp>
      <p:cxnSp>
        <p:nvCxnSpPr>
          <p:cNvPr id="17" name="Straight Arrow Connector 16">
            <a:extLst>
              <a:ext uri="{FF2B5EF4-FFF2-40B4-BE49-F238E27FC236}">
                <a16:creationId xmlns:a16="http://schemas.microsoft.com/office/drawing/2014/main" id="{6248BE53-19DF-425B-810A-A615CC225C29}"/>
              </a:ext>
            </a:extLst>
          </p:cNvPr>
          <p:cNvCxnSpPr/>
          <p:nvPr/>
        </p:nvCxnSpPr>
        <p:spPr>
          <a:xfrm>
            <a:off x="5679235" y="5812726"/>
            <a:ext cx="1015021" cy="0"/>
          </a:xfrm>
          <a:prstGeom prst="straightConnector1">
            <a:avLst/>
          </a:prstGeom>
          <a:ln>
            <a:solidFill>
              <a:srgbClr val="554F48"/>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8625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id="{0B4F9B26-E9A8-4FD0-B05B-5D5638BCEE19}"/>
              </a:ext>
            </a:extLst>
          </p:cNvPr>
          <p:cNvSpPr txBox="1"/>
          <p:nvPr/>
        </p:nvSpPr>
        <p:spPr>
          <a:xfrm>
            <a:off x="457199" y="992777"/>
            <a:ext cx="3966755" cy="5079549"/>
          </a:xfrm>
          <a:prstGeom prst="rect">
            <a:avLst/>
          </a:prstGeom>
        </p:spPr>
        <p:txBody>
          <a:bodyPr vert="horz" lIns="91440" tIns="45720" rIns="91440" bIns="45720" rtlCol="0" anchor="b">
            <a:noAutofit/>
          </a:bodyPr>
          <a:lstStyle>
            <a:lvl1pPr marL="0" indent="0" algn="l" defTabSz="685800" rtl="0" eaLnBrk="1" latinLnBrk="0" hangingPunct="1">
              <a:lnSpc>
                <a:spcPct val="100000"/>
              </a:lnSpc>
              <a:spcBef>
                <a:spcPts val="600"/>
              </a:spcBef>
              <a:buClr>
                <a:srgbClr val="837A6F"/>
              </a:buClr>
              <a:buFont typeface="Arial" pitchFamily="34" charset="0"/>
              <a:buNone/>
              <a:defRPr sz="1600" kern="1200">
                <a:solidFill>
                  <a:srgbClr val="837A6F"/>
                </a:solidFill>
                <a:latin typeface="Calibri" panose="020F0502020204030204" pitchFamily="34" charset="0"/>
                <a:ea typeface="+mn-ea"/>
                <a:cs typeface="Arial" pitchFamily="34" charset="0"/>
              </a:defRPr>
            </a:lvl1pPr>
            <a:lvl2pPr marL="514350" indent="-171450" algn="l" defTabSz="685800" rtl="0" eaLnBrk="1" latinLnBrk="0" hangingPunct="1">
              <a:lnSpc>
                <a:spcPct val="100000"/>
              </a:lnSpc>
              <a:spcBef>
                <a:spcPts val="600"/>
              </a:spcBef>
              <a:buFont typeface="Arial" pitchFamily="34" charset="0"/>
              <a:buChar char="−"/>
              <a:defRPr sz="1000" kern="1200">
                <a:solidFill>
                  <a:srgbClr val="837A6F"/>
                </a:solidFill>
                <a:latin typeface="Calibri" panose="020F0502020204030204" pitchFamily="34" charset="0"/>
                <a:ea typeface="+mn-ea"/>
                <a:cs typeface="Arial" pitchFamily="34" charset="0"/>
              </a:defRPr>
            </a:lvl2pPr>
            <a:lvl3pPr marL="857250" indent="-171450" algn="l" defTabSz="685800" rtl="0" eaLnBrk="1" latinLnBrk="0" hangingPunct="1">
              <a:lnSpc>
                <a:spcPct val="100000"/>
              </a:lnSpc>
              <a:spcBef>
                <a:spcPts val="600"/>
              </a:spcBef>
              <a:buFont typeface="Courier New" panose="02070309020205020404" pitchFamily="49" charset="0"/>
              <a:buChar char="o"/>
              <a:defRPr sz="1000" kern="1200">
                <a:solidFill>
                  <a:srgbClr val="837A6F"/>
                </a:solidFill>
                <a:latin typeface="Calibri" panose="020F0502020204030204" pitchFamily="34" charset="0"/>
                <a:ea typeface="+mn-ea"/>
                <a:cs typeface="Arial" pitchFamily="34" charset="0"/>
              </a:defRPr>
            </a:lvl3pPr>
            <a:lvl4pPr marL="1200150" indent="-171450" algn="l" defTabSz="685800" rtl="0" eaLnBrk="1" latinLnBrk="0" hangingPunct="1">
              <a:lnSpc>
                <a:spcPct val="100000"/>
              </a:lnSpc>
              <a:spcBef>
                <a:spcPts val="600"/>
              </a:spcBef>
              <a:buFont typeface="Wingdings" panose="05000000000000000000" pitchFamily="2" charset="2"/>
              <a:buChar char="§"/>
              <a:defRPr sz="900" kern="1200">
                <a:solidFill>
                  <a:srgbClr val="837A6F"/>
                </a:solidFill>
                <a:latin typeface="Calibri" panose="020F0502020204030204" pitchFamily="34" charset="0"/>
                <a:ea typeface="+mn-ea"/>
                <a:cs typeface="Arial" pitchFamily="34" charset="0"/>
              </a:defRPr>
            </a:lvl4pPr>
            <a:lvl5pPr marL="1543050" indent="-171450" algn="l" defTabSz="685800" rtl="0" eaLnBrk="1" latinLnBrk="0" hangingPunct="1">
              <a:lnSpc>
                <a:spcPct val="100000"/>
              </a:lnSpc>
              <a:spcBef>
                <a:spcPts val="600"/>
              </a:spcBef>
              <a:buFont typeface="Arial" pitchFamily="34" charset="0"/>
              <a:buChar char="•"/>
              <a:defRPr sz="900" kern="1200">
                <a:solidFill>
                  <a:srgbClr val="837A6F"/>
                </a:solidFill>
                <a:latin typeface="Calibri" panose="020F0502020204030204" pitchFamily="34" charset="0"/>
                <a:ea typeface="+mn-ea"/>
                <a:cs typeface="Arial" pitchFamily="34" charset="0"/>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r>
              <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rPr>
              <a:t>These materials have been prepared by The Huntington National Bank (HNB) and are provided for informational or illustration purposes only.  Nothing herein shall be construed as an advertisement or offer to buy or sell any Huntington product, nor shall the information be considered advice or a recommendation to enter into or refrain from any transaction.  Any statements, including opinions and recent quotations on rates and products, are subject to change without notice.  The content presented within this material is based upon information that HNB believes is reliable, but HNB does not warrant its completeness or accuracy, and it should not be relied upon as such.  Additional information to what is presented in this material can be made available upon request. HNB does not provide accounting, legal, or tax advice; you should consult with your accounting, legal, or tax advisor(s) on such matters. HNB is a wholly owned subsidiary of Huntington Bancshares Incorporated.</a:t>
            </a: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endPar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endParaRP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r>
              <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rPr>
              <a:t>HNB and its affiliated companies, and their respective directors, officers, and employees, expressly decline and are not responsible for any liability for loss or damage whatsoever caused by or related to the use of information contained in these materials. </a:t>
            </a: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endPar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endParaRP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r>
              <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rPr>
              <a:t>          </a:t>
            </a:r>
            <a:r>
              <a:rPr kumimoji="0" lang="en-US" alt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rPr>
              <a:t>The Huntington National Bank is an Equal Housing Lender and Member FDIC. The       ®, Huntington® and      Huntington. Welcome® are federally registered  service marks of Huntington Bancshares Incorporated.  </a:t>
            </a: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r>
              <a:rPr kumimoji="0" lang="en-US" alt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rPr>
              <a:t>©2021 Huntington Bancshares Incorporated. All rights reserved. </a:t>
            </a: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endPar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endParaRP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r>
              <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rPr>
              <a:t>Lending and leasing products and services, as well as certain other banking products and services, may require credit approval.</a:t>
            </a: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endPar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endParaRP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r>
              <a:rPr kumimoji="0" lang="en-US" sz="900" b="1"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rPr>
              <a:t>Huntington Capital Markets</a:t>
            </a:r>
            <a:r>
              <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rPr>
              <a:t>® is a federally registered service mark under which the investment banking products and services of Huntington Bancshares Incorporated and its subsidiaries, Huntington Securities, Inc. and The Huntington National Bank, are marketed. Securities products and services are offered by licensed securities representatives of Huntington Securities, Inc., registered broker-dealer, member FINRA and SIPC. Banking products and services are offered by The Huntington National Bank, Member FDIC. </a:t>
            </a: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endPar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endParaRPr>
          </a:p>
          <a:p>
            <a:pPr marL="0" marR="0" lvl="0" indent="0" algn="l" defTabSz="685800" rtl="0" eaLnBrk="1" fontAlgn="auto" latinLnBrk="0" hangingPunct="1">
              <a:lnSpc>
                <a:spcPct val="100000"/>
              </a:lnSpc>
              <a:spcBef>
                <a:spcPct val="0"/>
              </a:spcBef>
              <a:spcAft>
                <a:spcPts val="0"/>
              </a:spcAft>
              <a:buClr>
                <a:srgbClr val="837A6F"/>
              </a:buClr>
              <a:buSzTx/>
              <a:buFont typeface="Arial" pitchFamily="34" charset="0"/>
              <a:buNone/>
              <a:tabLst/>
              <a:defRPr/>
            </a:pPr>
            <a:endParaRPr kumimoji="0" lang="en-US" sz="900" b="0" i="0" u="none" strike="noStrike" kern="1200" cap="none" spc="0" normalizeH="0" baseline="0" noProof="0" dirty="0">
              <a:ln>
                <a:noFill/>
              </a:ln>
              <a:solidFill>
                <a:srgbClr val="766A62"/>
              </a:solidFill>
              <a:effectLst/>
              <a:uLnTx/>
              <a:uFillTx/>
              <a:latin typeface="Calibri" panose="020F0502020204030204" pitchFamily="34" charset="0"/>
              <a:cs typeface="Arial" pitchFamily="34" charset="0"/>
            </a:endParaRPr>
          </a:p>
        </p:txBody>
      </p:sp>
      <p:sp>
        <p:nvSpPr>
          <p:cNvPr id="2" name="Content Placeholder 1"/>
          <p:cNvSpPr>
            <a:spLocks noGrp="1"/>
          </p:cNvSpPr>
          <p:nvPr>
            <p:ph idx="1"/>
          </p:nvPr>
        </p:nvSpPr>
        <p:spPr>
          <a:xfrm>
            <a:off x="4607903" y="992777"/>
            <a:ext cx="4078897" cy="5053153"/>
          </a:xfrm>
        </p:spPr>
        <p:txBody>
          <a:bodyPr/>
          <a:lstStyle/>
          <a:p>
            <a:pPr>
              <a:spcBef>
                <a:spcPct val="0"/>
              </a:spcBef>
            </a:pPr>
            <a:r>
              <a:rPr lang="en-US" sz="900" b="1" dirty="0"/>
              <a:t>Huntington Insurance, Inc.</a:t>
            </a:r>
          </a:p>
          <a:p>
            <a:pPr>
              <a:spcBef>
                <a:spcPct val="0"/>
              </a:spcBef>
            </a:pPr>
            <a:r>
              <a:rPr lang="en-US" sz="900" dirty="0"/>
              <a:t>Insurance products are offered by Huntington Insurance, Inc., a wholly owned subsidiary of Huntington Bancshares Incorporated and underwritten by third party insurance carriers not affiliated with Huntington Insurance, Inc. </a:t>
            </a:r>
          </a:p>
          <a:p>
            <a:pPr>
              <a:spcBef>
                <a:spcPct val="0"/>
              </a:spcBef>
            </a:pPr>
            <a:endParaRPr lang="en-US" sz="900" b="1" dirty="0"/>
          </a:p>
          <a:p>
            <a:pPr>
              <a:spcBef>
                <a:spcPct val="0"/>
              </a:spcBef>
            </a:pPr>
            <a:r>
              <a:rPr lang="en-US" sz="900" b="1" dirty="0"/>
              <a:t>HBI Title Services, Inc.</a:t>
            </a:r>
          </a:p>
          <a:p>
            <a:pPr>
              <a:spcBef>
                <a:spcPct val="0"/>
              </a:spcBef>
            </a:pPr>
            <a:r>
              <a:rPr lang="en-US" sz="900" dirty="0"/>
              <a:t>Title Insurance products are offered by HBI Title Services, Inc., a subsidiary of Huntington Bancshares Incorporated and a licensed title agency authorized to sell title insurance in the following states – FL, IL, IN, KY, MI, MO, OH, PA, TN, WI and WV</a:t>
            </a:r>
            <a:r>
              <a:rPr lang="en-US" sz="900" dirty="0">
                <a:solidFill>
                  <a:srgbClr val="FF0000"/>
                </a:solidFill>
              </a:rPr>
              <a:t>.</a:t>
            </a:r>
          </a:p>
          <a:p>
            <a:pPr>
              <a:spcBef>
                <a:spcPct val="0"/>
              </a:spcBef>
            </a:pPr>
            <a:endParaRPr lang="en-US" sz="900" dirty="0"/>
          </a:p>
          <a:p>
            <a:pPr>
              <a:spcBef>
                <a:spcPct val="0"/>
              </a:spcBef>
            </a:pPr>
            <a:r>
              <a:rPr lang="en-US" sz="900" b="1" dirty="0"/>
              <a:t>Huntington Private Bank® </a:t>
            </a:r>
          </a:p>
          <a:p>
            <a:pPr>
              <a:spcBef>
                <a:spcPct val="0"/>
              </a:spcBef>
            </a:pPr>
            <a:r>
              <a:rPr lang="en-US" sz="900" dirty="0"/>
              <a:t>Huntington Private Bank® is a team of professionals dedicated to delivering a full range of wealth and financial services. The team is comprised of Private Bankers, who offer premium banking solutions, Wealth and Investment Management professionals, who provide, among other services, trust and estate administration and portfolio management from The Huntington National Bank, and licensed investment representatives of The Huntington Investment Company, which offers securities and investment advisory services. Huntington Private Bank® is a federally registered service mark of Huntington Bancshares Incorporated.  </a:t>
            </a:r>
          </a:p>
          <a:p>
            <a:pPr>
              <a:spcBef>
                <a:spcPct val="0"/>
              </a:spcBef>
            </a:pPr>
            <a:endParaRPr lang="en-US" sz="900" dirty="0"/>
          </a:p>
          <a:p>
            <a:pPr>
              <a:spcBef>
                <a:spcPct val="0"/>
              </a:spcBef>
            </a:pPr>
            <a:r>
              <a:rPr lang="en-US" sz="900" dirty="0">
                <a:ea typeface="Calibri" panose="020F0502020204030204" pitchFamily="34" charset="0"/>
                <a:cs typeface="Times New Roman" panose="02020603050405020304" pitchFamily="18" charset="0"/>
              </a:rPr>
              <a:t>Trust and investment management services are provided by The Huntington National Bank, a national bank with fiduciary powers. </a:t>
            </a:r>
          </a:p>
          <a:p>
            <a:pPr>
              <a:spcBef>
                <a:spcPct val="0"/>
              </a:spcBef>
            </a:pPr>
            <a:endParaRPr lang="en-US" sz="900" dirty="0"/>
          </a:p>
          <a:p>
            <a:pPr>
              <a:lnSpc>
                <a:spcPct val="107000"/>
              </a:lnSpc>
              <a:spcBef>
                <a:spcPct val="0"/>
              </a:spcBef>
            </a:pPr>
            <a:r>
              <a:rPr lang="en-US" sz="900" b="1" dirty="0">
                <a:ea typeface="Calibri" panose="020F0502020204030204" pitchFamily="34" charset="0"/>
                <a:cs typeface="Times New Roman" panose="02020603050405020304" pitchFamily="18" charset="0"/>
              </a:rPr>
              <a:t>Huntington Financial Advisors</a:t>
            </a:r>
            <a:r>
              <a:rPr lang="en-US" sz="900" dirty="0">
                <a:ea typeface="Calibri" panose="020F0502020204030204" pitchFamily="34" charset="0"/>
                <a:cs typeface="Times New Roman" panose="02020603050405020304" pitchFamily="18" charset="0"/>
              </a:rPr>
              <a:t>®</a:t>
            </a:r>
          </a:p>
          <a:p>
            <a:pPr>
              <a:lnSpc>
                <a:spcPct val="107000"/>
              </a:lnSpc>
              <a:spcBef>
                <a:spcPct val="0"/>
              </a:spcBef>
            </a:pPr>
            <a:r>
              <a:rPr lang="en-US" sz="900" dirty="0">
                <a:ea typeface="Calibri" panose="020F0502020204030204" pitchFamily="34" charset="0"/>
                <a:cs typeface="Times New Roman" panose="02020603050405020304" pitchFamily="18" charset="0"/>
              </a:rPr>
              <a:t>Huntington Financial Advisors® is a service mark and trade name under which The Huntington Investment Company offers securities and insurance products and services. The Huntington Investment Company is a registered broker-dealer, member FINRA and SIPC, and registered investment advisor with the U.S. Securities and Exchange Commission (SEC). The Huntington Investment Company is a wholly-owned subsidiary of Huntington Bancshares Incorporated.  </a:t>
            </a:r>
          </a:p>
          <a:p>
            <a:pPr>
              <a:lnSpc>
                <a:spcPct val="107000"/>
              </a:lnSpc>
              <a:spcBef>
                <a:spcPct val="0"/>
              </a:spcBef>
            </a:pPr>
            <a:endParaRPr lang="en-US" sz="900" dirty="0">
              <a:cs typeface="Times New Roman" panose="02020603050405020304" pitchFamily="18" charset="0"/>
            </a:endParaRPr>
          </a:p>
          <a:p>
            <a:pPr>
              <a:lnSpc>
                <a:spcPct val="107000"/>
              </a:lnSpc>
              <a:spcBef>
                <a:spcPct val="0"/>
              </a:spcBef>
            </a:pPr>
            <a:r>
              <a:rPr lang="en-US" sz="900" b="1" dirty="0"/>
              <a:t>Investment, Insurance and Non-Deposit Trust products are: </a:t>
            </a:r>
            <a:r>
              <a:rPr lang="en-US" sz="900" dirty="0"/>
              <a:t>NOT A DEPOSIT • NOT FDIC INSURED • NOT GUARANTEED BY THE BANK • NOT INSURED BY ANY FEDERAL GOVERNMENT AGENCY • MAY LOSE VALUE </a:t>
            </a:r>
          </a:p>
        </p:txBody>
      </p:sp>
      <p:sp>
        <p:nvSpPr>
          <p:cNvPr id="4" name="Title 3">
            <a:extLst>
              <a:ext uri="{FF2B5EF4-FFF2-40B4-BE49-F238E27FC236}">
                <a16:creationId xmlns:a16="http://schemas.microsoft.com/office/drawing/2014/main" id="{35ADA1B1-222F-497F-83EC-6B1979CEE913}"/>
              </a:ext>
            </a:extLst>
          </p:cNvPr>
          <p:cNvSpPr>
            <a:spLocks noGrp="1"/>
          </p:cNvSpPr>
          <p:nvPr>
            <p:ph type="title"/>
          </p:nvPr>
        </p:nvSpPr>
        <p:spPr>
          <a:xfrm>
            <a:off x="457200" y="228600"/>
            <a:ext cx="6272082" cy="790574"/>
          </a:xfrm>
        </p:spPr>
        <p:txBody>
          <a:bodyPr/>
          <a:lstStyle/>
          <a:p>
            <a:r>
              <a:rPr lang="en-US" dirty="0"/>
              <a:t>Disclosures</a:t>
            </a:r>
          </a:p>
        </p:txBody>
      </p:sp>
      <p:pic>
        <p:nvPicPr>
          <p:cNvPr id="9" name="Picture 8" descr="EHL Logo blk.jpg"/>
          <p:cNvPicPr/>
          <p:nvPr/>
        </p:nvPicPr>
        <p:blipFill>
          <a:blip r:embed="rId3" cstate="email">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a:xfrm>
            <a:off x="564896" y="3662160"/>
            <a:ext cx="214045" cy="173867"/>
          </a:xfrm>
          <a:prstGeom prst="rect">
            <a:avLst/>
          </a:prstGeom>
        </p:spPr>
      </p:pic>
      <p:pic>
        <p:nvPicPr>
          <p:cNvPr id="8" name="Picture 8" descr="cid:image003.png@01D3ED2C.50781FB0"/>
          <p:cNvPicPr>
            <a:picLocks noChangeAspect="1" noChangeArrowheads="1"/>
          </p:cNvPicPr>
          <p:nvPr/>
        </p:nvPicPr>
        <p:blipFill>
          <a:blip r:embed="rId4"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bwMode="auto">
          <a:xfrm>
            <a:off x="2096280" y="3836027"/>
            <a:ext cx="89657" cy="10595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cid:image003.png@01D3ED2C.50781FB0">
            <a:extLst>
              <a:ext uri="{FF2B5EF4-FFF2-40B4-BE49-F238E27FC236}">
                <a16:creationId xmlns:a16="http://schemas.microsoft.com/office/drawing/2014/main" id="{F44F41CB-4DE2-4B12-AD09-D966E6606397}"/>
              </a:ext>
            </a:extLst>
          </p:cNvPr>
          <p:cNvPicPr>
            <a:picLocks noChangeAspect="1" noChangeArrowheads="1"/>
          </p:cNvPicPr>
          <p:nvPr/>
        </p:nvPicPr>
        <p:blipFill>
          <a:blip r:embed="rId4"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bwMode="auto">
          <a:xfrm>
            <a:off x="1056329" y="3836027"/>
            <a:ext cx="89657" cy="10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121483"/>
      </p:ext>
    </p:extLst>
  </p:cSld>
  <p:clrMapOvr>
    <a:masterClrMapping/>
  </p:clrMapOvr>
  <p:transition/>
</p:sld>
</file>

<file path=ppt/theme/theme1.xml><?xml version="1.0" encoding="utf-8"?>
<a:theme xmlns:a="http://schemas.openxmlformats.org/drawingml/2006/main" name="Huntington">
  <a:themeElements>
    <a:clrScheme name="Custom 5">
      <a:dk1>
        <a:srgbClr val="766A62"/>
      </a:dk1>
      <a:lt1>
        <a:sysClr val="window" lastClr="FFFFFF"/>
      </a:lt1>
      <a:dk2>
        <a:srgbClr val="427730"/>
      </a:dk2>
      <a:lt2>
        <a:srgbClr val="837A6F"/>
      </a:lt2>
      <a:accent1>
        <a:srgbClr val="30AD34"/>
      </a:accent1>
      <a:accent2>
        <a:srgbClr val="427730"/>
      </a:accent2>
      <a:accent3>
        <a:srgbClr val="52C2DF"/>
      </a:accent3>
      <a:accent4>
        <a:srgbClr val="FFD000"/>
      </a:accent4>
      <a:accent5>
        <a:srgbClr val="837A6F"/>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untington" id="{1E5A771C-22D3-4732-9D33-D006BE196F2C}" vid="{F1E3E784-312D-43D0-91C3-5D2DF10494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2231</TotalTime>
  <Words>1761</Words>
  <Application>Microsoft Office PowerPoint</Application>
  <PresentationFormat>On-screen Show (4:3)</PresentationFormat>
  <Paragraphs>71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Narrow</vt:lpstr>
      <vt:lpstr>Calibri</vt:lpstr>
      <vt:lpstr>Courier New</vt:lpstr>
      <vt:lpstr>Wingdings</vt:lpstr>
      <vt:lpstr>Huntington</vt:lpstr>
      <vt:lpstr>Commodities Update:  Hedging &amp; Risk Management</vt:lpstr>
      <vt:lpstr>Insights: Metals</vt:lpstr>
      <vt:lpstr>Insights: Diesel &amp; Gasoline</vt:lpstr>
      <vt:lpstr>Insights: Natural Gas</vt:lpstr>
      <vt:lpstr>Commodities Hedging Risk Management</vt:lpstr>
      <vt:lpstr>Why Hedge Commodity Price Risk?</vt:lpstr>
      <vt:lpstr>Hedge Mechanics – Settlement Example</vt:lpstr>
      <vt:lpstr>Disclosures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Look Out for People</dc:title>
  <dc:creator>Judy Blackburn</dc:creator>
  <cp:lastModifiedBy>Justine Ewald</cp:lastModifiedBy>
  <cp:revision>184</cp:revision>
  <dcterms:created xsi:type="dcterms:W3CDTF">2019-06-05T15:18:16Z</dcterms:created>
  <dcterms:modified xsi:type="dcterms:W3CDTF">2021-12-16T17:31:59Z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1763b28-f75e-4e40-934e-39cbb516110c_Enabled">
    <vt:lpwstr>true</vt:lpwstr>
  </property>
  <property fmtid="{D5CDD505-2E9C-101B-9397-08002B2CF9AE}" pid="3" name="MSIP_Label_61763b28-f75e-4e40-934e-39cbb516110c_SetDate">
    <vt:lpwstr>2021-06-02T19:03:15Z</vt:lpwstr>
  </property>
  <property fmtid="{D5CDD505-2E9C-101B-9397-08002B2CF9AE}" pid="4" name="MSIP_Label_61763b28-f75e-4e40-934e-39cbb516110c_Method">
    <vt:lpwstr>Privileged</vt:lpwstr>
  </property>
  <property fmtid="{D5CDD505-2E9C-101B-9397-08002B2CF9AE}" pid="5" name="MSIP_Label_61763b28-f75e-4e40-934e-39cbb516110c_Name">
    <vt:lpwstr>Confidential</vt:lpwstr>
  </property>
  <property fmtid="{D5CDD505-2E9C-101B-9397-08002B2CF9AE}" pid="6" name="MSIP_Label_61763b28-f75e-4e40-934e-39cbb516110c_SiteId">
    <vt:lpwstr>157a26ef-912f-4244-abef-b45fc4bd77f9</vt:lpwstr>
  </property>
  <property fmtid="{D5CDD505-2E9C-101B-9397-08002B2CF9AE}" pid="7" name="MSIP_Label_61763b28-f75e-4e40-934e-39cbb516110c_ActionId">
    <vt:lpwstr>d86a9d27-ca3c-425e-878c-b71c78dbc4b4</vt:lpwstr>
  </property>
  <property fmtid="{D5CDD505-2E9C-101B-9397-08002B2CF9AE}" pid="8" name="MSIP_Label_61763b28-f75e-4e40-934e-39cbb516110c_ContentBits">
    <vt:lpwstr>2</vt:lpwstr>
  </property>
  <property fmtid="{D5CDD505-2E9C-101B-9397-08002B2CF9AE}" pid="9" name="ClassificationContentMarkingFooterLocations">
    <vt:lpwstr>Huntington:4</vt:lpwstr>
  </property>
  <property fmtid="{D5CDD505-2E9C-101B-9397-08002B2CF9AE}" pid="10" name="ClassificationContentMarkingFooterText">
    <vt:lpwstr>Confidential</vt:lpwstr>
  </property>
</Properties>
</file>